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5" r:id="rId1"/>
  </p:sldMasterIdLst>
  <p:notesMasterIdLst>
    <p:notesMasterId r:id="rId34"/>
  </p:notesMasterIdLst>
  <p:sldIdLst>
    <p:sldId id="256" r:id="rId2"/>
    <p:sldId id="266" r:id="rId3"/>
    <p:sldId id="267" r:id="rId4"/>
    <p:sldId id="269" r:id="rId5"/>
    <p:sldId id="277" r:id="rId6"/>
    <p:sldId id="268" r:id="rId7"/>
    <p:sldId id="278" r:id="rId8"/>
    <p:sldId id="279" r:id="rId9"/>
    <p:sldId id="270" r:id="rId10"/>
    <p:sldId id="271" r:id="rId11"/>
    <p:sldId id="272" r:id="rId12"/>
    <p:sldId id="281" r:id="rId13"/>
    <p:sldId id="280" r:id="rId14"/>
    <p:sldId id="273" r:id="rId15"/>
    <p:sldId id="276" r:id="rId16"/>
    <p:sldId id="282" r:id="rId17"/>
    <p:sldId id="283" r:id="rId18"/>
    <p:sldId id="274" r:id="rId19"/>
    <p:sldId id="275" r:id="rId20"/>
    <p:sldId id="284" r:id="rId21"/>
    <p:sldId id="285" r:id="rId22"/>
    <p:sldId id="287" r:id="rId23"/>
    <p:sldId id="286" r:id="rId24"/>
    <p:sldId id="291" r:id="rId25"/>
    <p:sldId id="292" r:id="rId26"/>
    <p:sldId id="293" r:id="rId27"/>
    <p:sldId id="289" r:id="rId28"/>
    <p:sldId id="294" r:id="rId29"/>
    <p:sldId id="290" r:id="rId30"/>
    <p:sldId id="295" r:id="rId31"/>
    <p:sldId id="296" r:id="rId32"/>
    <p:sldId id="2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030" autoAdjust="0"/>
    <p:restoredTop sz="94715"/>
  </p:normalViewPr>
  <p:slideViewPr>
    <p:cSldViewPr snapToGrid="0" snapToObjects="1">
      <p:cViewPr varScale="1">
        <p:scale>
          <a:sx n="122" d="100"/>
          <a:sy n="122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Renjie%20Luo\Desktop\train_sampl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altLang="zh-CN" dirty="0"/>
              <a:t>Percentiles of Kills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train_sample!$AF$1</c:f>
              <c:strCache>
                <c:ptCount val="1"/>
                <c:pt idx="0">
                  <c:v>percentile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train_sample!$AE$2:$AE$8</c:f>
              <c:strCache>
                <c:ptCount val="7"/>
                <c:pt idx="0">
                  <c:v>1 kill</c:v>
                </c:pt>
                <c:pt idx="1">
                  <c:v>2 kills</c:v>
                </c:pt>
                <c:pt idx="2">
                  <c:v>3 kills</c:v>
                </c:pt>
                <c:pt idx="3">
                  <c:v>4 kills</c:v>
                </c:pt>
                <c:pt idx="4">
                  <c:v>5 kills</c:v>
                </c:pt>
                <c:pt idx="5">
                  <c:v>6 kills</c:v>
                </c:pt>
                <c:pt idx="6">
                  <c:v>7 kills</c:v>
                </c:pt>
              </c:strCache>
            </c:strRef>
          </c:cat>
          <c:val>
            <c:numRef>
              <c:f>train_sample!$AF$2:$AF$8</c:f>
              <c:numCache>
                <c:formatCode>0.00%</c:formatCode>
                <c:ptCount val="7"/>
                <c:pt idx="0">
                  <c:v>0.56840000000000002</c:v>
                </c:pt>
                <c:pt idx="1">
                  <c:v>0.77764999999999995</c:v>
                </c:pt>
                <c:pt idx="2">
                  <c:v>0.88205</c:v>
                </c:pt>
                <c:pt idx="3">
                  <c:v>0.93540000000000001</c:v>
                </c:pt>
                <c:pt idx="4">
                  <c:v>0.96409999999999996</c:v>
                </c:pt>
                <c:pt idx="5">
                  <c:v>0.97970000000000002</c:v>
                </c:pt>
                <c:pt idx="6">
                  <c:v>0.98734999999999995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6A-4FBB-A960-893CA0F287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48105840"/>
        <c:axId val="848106496"/>
      </c:barChart>
      <c:catAx>
        <c:axId val="848105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106496"/>
        <c:crosses val="autoZero"/>
        <c:auto val="1"/>
        <c:lblAlgn val="ctr"/>
        <c:lblOffset val="100"/>
        <c:noMultiLvlLbl val="0"/>
      </c:catAx>
      <c:valAx>
        <c:axId val="8481064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810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0727C-38E9-4FF1-83BC-E0495FEA6CCB}" type="datetimeFigureOut">
              <a:rPr lang="en-US" smtClean="0"/>
              <a:t>12/8/18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AD62F-B08A-4A44-B194-D9C42A144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7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AD62F-B08A-4A44-B194-D9C42A1445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2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771A-9FA5-3546-B022-B622D5DEC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FA45B-1502-1343-A586-72C5F6487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CADB9-386E-DF44-AE09-199EA11B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C18EB-198B-4EF0-8FCB-C69F31DE296B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60A86-1A8A-614B-8F2F-8B992B075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0577F-ADF0-CE4A-BBDA-6DB0A062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2BCF6-557F-3F4F-9289-D4CD4AB3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8244E-328C-BA40-B982-D607BBCD1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0F5306-06DB-C241-8678-36871E00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A1856-309B-4865-98A5-71C533493B2B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18A77-4817-734C-81E9-47C4DAF6A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A0C69-0D32-AA4D-9BE3-07809B46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74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4C089-6587-764F-858C-881C1E39B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B318F-5388-2A42-A583-21D79A2A1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43484-78E9-3A45-9430-CDB5598C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A51EA-FD71-42EE-8AC8-B7CA24674897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2DBA7-3DEC-1240-95A5-CE5765C5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4649E-D79B-7345-B8F6-E51B49C3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9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4F39-8990-6F40-B22C-7408AFD8F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3C371-BD03-9F47-AE0E-7FA93DB93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E42D4-BEF6-E74A-A73A-71023A7B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FD342-D541-4695-A09F-62EAB010F840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CB3B6-5E5C-2E4E-898E-DBCE44DC1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0B61E-0C49-624B-9BB7-122AFDC6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73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7949-B4A5-7F48-A4DF-43EE699D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274EE-F884-4844-9A30-4F07AF7FD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5E8F3-2B2B-9040-B8F3-037709736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FA31-D9B0-434E-808A-7201F8AF80A3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AD814-9A03-1146-B6B8-4DEF282DA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59D54-DB8E-8E46-B267-083A8C658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9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E02D-E3A0-D34F-B34E-F474F90B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7C7D7-6D1D-FE43-8512-D045E319BE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3F66B-0145-964C-A019-72B732EF4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690F77-BEF5-A749-BE16-D63B4DC1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4528-ABBC-40E1-9A2A-CD042D3E4E00}" type="datetime1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C4D06-892C-0B43-B928-92CF4555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DD216-94B0-6641-BAE8-4122D111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55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4043-9FB7-9846-9DD4-3C9C9867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05A33-7E19-0D46-ACD1-0EB4FF53E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32D245-731B-2D4E-8C06-E0629B720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AD166E-007E-C54C-96D0-668475B7C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EA2548-0442-714A-A8B0-F6393436D9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EB66C0-4761-2948-B5BC-A7E6B7D8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4CF89-AAB3-474F-842C-0D1030E0BCD2}" type="datetime1">
              <a:rPr lang="en-US" smtClean="0"/>
              <a:t>12/8/18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DDF5BF-8445-DF4E-A0EF-DEB60BBD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F6075D-0498-E64A-97FF-964C0A7BD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30686-58B7-CE49-A5CD-24F4420A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3AC0F2-C25E-AC43-B03C-47613080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8C77E-6B43-4AAA-9F43-F93B8EE92FAC}" type="datetime1">
              <a:rPr lang="en-US" smtClean="0"/>
              <a:t>12/8/18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3111C8-2086-EB4A-B3B0-9A9EDE99A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1B656-CFA9-7A4B-B489-0681B2EC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70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B7C4EB-8D7A-EE4A-9F6B-93E4127B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14B15-975C-420F-AD4F-CBC6B9AE11EB}" type="datetime1">
              <a:rPr lang="en-US" smtClean="0"/>
              <a:t>12/8/18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477EC-3F5E-6741-8135-22914626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4079D-A2D9-4C45-B842-FB3B563F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3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8558-CDF8-A74F-A8D1-839C0937C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D9D-D472-5E47-B03B-9EF0967C4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AC76D-E86B-9745-BDC5-51678A03F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E3756-1B5B-E542-81B3-685DEC890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B83F-E5BD-480E-80FD-34FF2A61E8FC}" type="datetime1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FBBD1-E288-AA43-937A-2C6DD4A02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91C13-39BA-054A-AF12-AFF119AB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2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2822A-B444-5A4B-BC78-31CCB287B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827445-85B5-B647-B338-FA0E923E7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96B7F-05EA-504C-9632-489D6694A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7F28-3D94-0D46-9C80-B7AA2F12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CD0F2-06E4-4B88-8CF1-E5CA7E705B04}" type="datetime1">
              <a:rPr lang="en-US" smtClean="0"/>
              <a:t>12/8/18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E6D3A-5599-F747-B90F-08C385C37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D2439-9A16-9A4A-8573-DEAC6D9CC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0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649C2-A037-7449-8295-20591FB3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A5FC9-B9F1-5940-8FCE-ED692CD39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91DD8-91DF-BA44-910C-6A63407FA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7B838-40E7-4CA6-8CE5-F91992A35D05}" type="datetime1">
              <a:rPr lang="en-US" smtClean="0"/>
              <a:t>12/8/18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0EA77-3BC3-4544-A284-A72BF6D00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EBDA6-0A38-764A-81E0-679CCFA69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82516-3BA3-9C40-B24A-3CA9929E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3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ubg wallpaper">
            <a:extLst>
              <a:ext uri="{FF2B5EF4-FFF2-40B4-BE49-F238E27FC236}">
                <a16:creationId xmlns:a16="http://schemas.microsoft.com/office/drawing/2014/main" id="{6FF3FC66-0BE1-45D5-9F9F-4F91FAF90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A80F43-7052-4F28-95A2-0C583D8F5F32}"/>
              </a:ext>
            </a:extLst>
          </p:cNvPr>
          <p:cNvSpPr txBox="1"/>
          <p:nvPr/>
        </p:nvSpPr>
        <p:spPr>
          <a:xfrm>
            <a:off x="1623391" y="298174"/>
            <a:ext cx="89452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solidFill>
                  <a:schemeClr val="bg1"/>
                </a:solidFill>
              </a:rPr>
              <a:t>PUBG</a:t>
            </a:r>
          </a:p>
          <a:p>
            <a:pPr algn="ctr"/>
            <a:r>
              <a:rPr lang="en-IN" sz="3200" dirty="0">
                <a:solidFill>
                  <a:schemeClr val="bg1"/>
                </a:solidFill>
              </a:rPr>
              <a:t>PREDICTING THE CHANCES OF WINNING</a:t>
            </a:r>
            <a:endParaRPr lang="en-IN" sz="3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C5418D-CC99-4D82-9CF3-1334E486840C}"/>
              </a:ext>
            </a:extLst>
          </p:cNvPr>
          <p:cNvSpPr/>
          <p:nvPr/>
        </p:nvSpPr>
        <p:spPr>
          <a:xfrm>
            <a:off x="539356" y="6328993"/>
            <a:ext cx="10380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Manimegala Muthu | Omkar Mutreja | Chris Negiz | Weicheng Wu | Renjie Luo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C25876-3254-4F3D-8029-12F79D11A4BC}"/>
              </a:ext>
            </a:extLst>
          </p:cNvPr>
          <p:cNvSpPr/>
          <p:nvPr/>
        </p:nvSpPr>
        <p:spPr>
          <a:xfrm>
            <a:off x="539356" y="5867328"/>
            <a:ext cx="1510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GROUP - 9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58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3774"/>
    </mc:Choice>
    <mc:Fallback>
      <p:transition spd="slow" advTm="1377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795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Boost </a:t>
            </a:r>
            <a:r>
              <a:rPr lang="en-IN" sz="4000" b="1" dirty="0">
                <a:solidFill>
                  <a:schemeClr val="bg2"/>
                </a:solidFill>
              </a:rPr>
              <a:t>Items Statistics</a:t>
            </a:r>
          </a:p>
        </p:txBody>
      </p:sp>
      <p:sp>
        <p:nvSpPr>
          <p:cNvPr id="12" name="Google Shape;103;p13">
            <a:extLst>
              <a:ext uri="{FF2B5EF4-FFF2-40B4-BE49-F238E27FC236}">
                <a16:creationId xmlns:a16="http://schemas.microsoft.com/office/drawing/2014/main" id="{359ACE18-B0A0-4538-8112-F15A22AC3124}"/>
              </a:ext>
            </a:extLst>
          </p:cNvPr>
          <p:cNvSpPr txBox="1"/>
          <p:nvPr/>
        </p:nvSpPr>
        <p:spPr>
          <a:xfrm>
            <a:off x="595104" y="3248950"/>
            <a:ext cx="7356764" cy="28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sym typeface="Calibri"/>
              </a:rPr>
              <a:t>On average a player uses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1.1</a:t>
            </a:r>
            <a:r>
              <a:rPr lang="en-IN" dirty="0">
                <a:solidFill>
                  <a:schemeClr val="bg1"/>
                </a:solidFill>
                <a:sym typeface="Calibri"/>
              </a:rPr>
              <a:t> Boost items in a single game</a:t>
            </a:r>
          </a:p>
          <a:p>
            <a:pPr lvl="0"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72%</a:t>
            </a:r>
            <a:r>
              <a:rPr lang="en-IN" dirty="0">
                <a:solidFill>
                  <a:schemeClr val="bg1"/>
                </a:solidFill>
                <a:sym typeface="Calibri"/>
              </a:rPr>
              <a:t> of the players use less than 1 Boost item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57%</a:t>
            </a:r>
            <a:r>
              <a:rPr lang="en-IN" dirty="0">
                <a:solidFill>
                  <a:schemeClr val="bg1"/>
                </a:solidFill>
                <a:sym typeface="Calibri"/>
              </a:rPr>
              <a:t> of the players didn’t use any Boost item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sym typeface="Calibri"/>
              </a:rPr>
              <a:t>The maximum number of Boost items used by a player* is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14</a:t>
            </a:r>
          </a:p>
        </p:txBody>
      </p:sp>
      <p:pic>
        <p:nvPicPr>
          <p:cNvPr id="6" name="Google Shape;118;p14" descr="Related image">
            <a:extLst>
              <a:ext uri="{FF2B5EF4-FFF2-40B4-BE49-F238E27FC236}">
                <a16:creationId xmlns:a16="http://schemas.microsoft.com/office/drawing/2014/main" id="{08582D39-017A-4E1E-835A-EF179C821E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87921" y="1347711"/>
            <a:ext cx="2327488" cy="161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333E48-D51F-4C14-B0AF-7FB65F5F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52" y="1609462"/>
            <a:ext cx="4999381" cy="40875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8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795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Heal </a:t>
            </a:r>
            <a:r>
              <a:rPr lang="en-IN" sz="4000" b="1" dirty="0">
                <a:solidFill>
                  <a:schemeClr val="bg2"/>
                </a:solidFill>
              </a:rPr>
              <a:t>Items Statistics</a:t>
            </a:r>
          </a:p>
        </p:txBody>
      </p:sp>
      <p:sp>
        <p:nvSpPr>
          <p:cNvPr id="12" name="Google Shape;103;p13">
            <a:extLst>
              <a:ext uri="{FF2B5EF4-FFF2-40B4-BE49-F238E27FC236}">
                <a16:creationId xmlns:a16="http://schemas.microsoft.com/office/drawing/2014/main" id="{359ACE18-B0A0-4538-8112-F15A22AC3124}"/>
              </a:ext>
            </a:extLst>
          </p:cNvPr>
          <p:cNvSpPr txBox="1"/>
          <p:nvPr/>
        </p:nvSpPr>
        <p:spPr>
          <a:xfrm>
            <a:off x="595104" y="3248950"/>
            <a:ext cx="7356764" cy="28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sym typeface="Calibri"/>
              </a:rPr>
              <a:t>On average a player uses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1.3 </a:t>
            </a:r>
            <a:r>
              <a:rPr lang="en-IN" dirty="0">
                <a:solidFill>
                  <a:schemeClr val="bg1"/>
                </a:solidFill>
                <a:sym typeface="Calibri"/>
              </a:rPr>
              <a:t>Heal items in a single game</a:t>
            </a:r>
          </a:p>
          <a:p>
            <a:pPr lvl="0"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76% </a:t>
            </a:r>
            <a:r>
              <a:rPr lang="en-IN" dirty="0">
                <a:solidFill>
                  <a:schemeClr val="bg1"/>
                </a:solidFill>
                <a:sym typeface="Calibri"/>
              </a:rPr>
              <a:t>of the players use less than 1 Heal item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62% </a:t>
            </a:r>
            <a:r>
              <a:rPr lang="en-IN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of the players didn’t use any Heal item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The maximum number of Heal items used by a player* is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33E48-D51F-4C14-B0AF-7FB65F5F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52" y="1609462"/>
            <a:ext cx="4999381" cy="4087505"/>
          </a:xfrm>
          <a:prstGeom prst="rect">
            <a:avLst/>
          </a:prstGeom>
        </p:spPr>
      </p:pic>
      <p:pic>
        <p:nvPicPr>
          <p:cNvPr id="8" name="Google Shape;130;p15" descr="Image result for pubg heal items">
            <a:extLst>
              <a:ext uri="{FF2B5EF4-FFF2-40B4-BE49-F238E27FC236}">
                <a16:creationId xmlns:a16="http://schemas.microsoft.com/office/drawing/2014/main" id="{640204F5-1302-4696-99E5-3A22E14817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8486" y="949955"/>
            <a:ext cx="2893026" cy="24455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3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795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Assists </a:t>
            </a:r>
            <a:r>
              <a:rPr lang="en-IN" sz="4000" b="1" dirty="0">
                <a:solidFill>
                  <a:schemeClr val="bg2"/>
                </a:solidFill>
              </a:rPr>
              <a:t>Statistics – Bar Plot</a:t>
            </a:r>
          </a:p>
        </p:txBody>
      </p:sp>
      <p:sp>
        <p:nvSpPr>
          <p:cNvPr id="12" name="Google Shape;103;p13">
            <a:extLst>
              <a:ext uri="{FF2B5EF4-FFF2-40B4-BE49-F238E27FC236}">
                <a16:creationId xmlns:a16="http://schemas.microsoft.com/office/drawing/2014/main" id="{359ACE18-B0A0-4538-8112-F15A22AC3124}"/>
              </a:ext>
            </a:extLst>
          </p:cNvPr>
          <p:cNvSpPr txBox="1"/>
          <p:nvPr/>
        </p:nvSpPr>
        <p:spPr>
          <a:xfrm>
            <a:off x="457512" y="4497974"/>
            <a:ext cx="5909155" cy="885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IN" dirty="0">
                <a:solidFill>
                  <a:schemeClr val="bg1"/>
                </a:solidFill>
                <a:sym typeface="Calibri"/>
              </a:rPr>
              <a:t>The maximum number of assists is in the Squad Battle as there are 4 players in a team </a:t>
            </a:r>
            <a:r>
              <a:rPr lang="en-IN" sz="2800" dirty="0">
                <a:solidFill>
                  <a:srgbClr val="FF0000"/>
                </a:solidFill>
                <a:sym typeface="Calibri"/>
              </a:rPr>
              <a:t>– 1369 assists</a:t>
            </a:r>
            <a:endParaRPr lang="en-IN" sz="2800" dirty="0">
              <a:solidFill>
                <a:srgbClr val="FF0000"/>
              </a:solidFill>
              <a:latin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0282C-02E6-48B7-AF79-3D18E096E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178" y="1609462"/>
            <a:ext cx="5036714" cy="3774240"/>
          </a:xfrm>
          <a:prstGeom prst="rect">
            <a:avLst/>
          </a:prstGeom>
        </p:spPr>
      </p:pic>
      <p:pic>
        <p:nvPicPr>
          <p:cNvPr id="17410" name="Picture 2" descr="Related image">
            <a:extLst>
              <a:ext uri="{FF2B5EF4-FFF2-40B4-BE49-F238E27FC236}">
                <a16:creationId xmlns:a16="http://schemas.microsoft.com/office/drawing/2014/main" id="{23D38E9D-3BF8-46A7-B2C1-115A43E79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99"/>
          <a:stretch/>
        </p:blipFill>
        <p:spPr bwMode="auto">
          <a:xfrm>
            <a:off x="595104" y="1609462"/>
            <a:ext cx="5788549" cy="214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CCE3191-935E-4A59-BE9B-819F1AEC2F00}"/>
              </a:ext>
            </a:extLst>
          </p:cNvPr>
          <p:cNvSpPr/>
          <p:nvPr/>
        </p:nvSpPr>
        <p:spPr>
          <a:xfrm>
            <a:off x="4104861" y="3031435"/>
            <a:ext cx="437322" cy="1789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0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795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Descriptive Statistics - Summary</a:t>
            </a:r>
            <a:endParaRPr lang="en-IN" sz="4000" b="1" dirty="0">
              <a:solidFill>
                <a:schemeClr val="bg2"/>
              </a:solidFill>
            </a:endParaRPr>
          </a:p>
        </p:txBody>
      </p:sp>
      <p:sp>
        <p:nvSpPr>
          <p:cNvPr id="12" name="Google Shape;103;p13">
            <a:extLst>
              <a:ext uri="{FF2B5EF4-FFF2-40B4-BE49-F238E27FC236}">
                <a16:creationId xmlns:a16="http://schemas.microsoft.com/office/drawing/2014/main" id="{359ACE18-B0A0-4538-8112-F15A22AC3124}"/>
              </a:ext>
            </a:extLst>
          </p:cNvPr>
          <p:cNvSpPr txBox="1"/>
          <p:nvPr/>
        </p:nvSpPr>
        <p:spPr>
          <a:xfrm>
            <a:off x="595103" y="1184477"/>
            <a:ext cx="10775261" cy="28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sym typeface="Calibri"/>
              </a:rPr>
              <a:t>On average a player uses </a:t>
            </a:r>
            <a:r>
              <a:rPr lang="en-IN" sz="2800" dirty="0">
                <a:solidFill>
                  <a:srgbClr val="FF0000"/>
                </a:solidFill>
                <a:sym typeface="Calibri"/>
              </a:rPr>
              <a:t>3.7 </a:t>
            </a:r>
            <a:r>
              <a:rPr lang="en-IN" dirty="0">
                <a:solidFill>
                  <a:schemeClr val="bg1"/>
                </a:solidFill>
                <a:sym typeface="Calibri"/>
              </a:rPr>
              <a:t>weapons in a single game &amp; </a:t>
            </a:r>
            <a:r>
              <a:rPr lang="en-IN" sz="2800" dirty="0">
                <a:solidFill>
                  <a:srgbClr val="FF0000"/>
                </a:solidFill>
                <a:sym typeface="Calibri"/>
              </a:rPr>
              <a:t>83% </a:t>
            </a:r>
            <a:r>
              <a:rPr lang="en-IN" dirty="0">
                <a:solidFill>
                  <a:schemeClr val="bg1"/>
                </a:solidFill>
                <a:sym typeface="Calibri"/>
              </a:rPr>
              <a:t>of the players acquire more than 1 weapon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sym typeface="Calibri"/>
              </a:rPr>
              <a:t>If a player kills </a:t>
            </a:r>
            <a:r>
              <a:rPr lang="en-IN" sz="2800" dirty="0">
                <a:solidFill>
                  <a:srgbClr val="FF0000"/>
                </a:solidFill>
                <a:sym typeface="Calibri"/>
              </a:rPr>
              <a:t>7</a:t>
            </a:r>
            <a:r>
              <a:rPr lang="en-IN" dirty="0">
                <a:solidFill>
                  <a:schemeClr val="bg1"/>
                </a:solidFill>
                <a:sym typeface="Calibri"/>
              </a:rPr>
              <a:t> enemies in a match, the player has already exceeded </a:t>
            </a:r>
            <a:r>
              <a:rPr lang="en-IN" sz="2800" dirty="0">
                <a:solidFill>
                  <a:srgbClr val="FF0000"/>
                </a:solidFill>
                <a:sym typeface="Calibri"/>
              </a:rPr>
              <a:t>99%</a:t>
            </a:r>
            <a:r>
              <a:rPr lang="en-IN" dirty="0">
                <a:solidFill>
                  <a:schemeClr val="bg1"/>
                </a:solidFill>
                <a:sym typeface="Calibri"/>
              </a:rPr>
              <a:t> of other players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On average a player walks </a:t>
            </a:r>
            <a:r>
              <a:rPr lang="en-US" sz="28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1250 </a:t>
            </a:r>
            <a:r>
              <a:rPr lang="en-US" sz="2800" dirty="0">
                <a:solidFill>
                  <a:srgbClr val="FF0000"/>
                </a:solidFill>
                <a:sym typeface="Calibri"/>
              </a:rPr>
              <a:t>meters</a:t>
            </a:r>
            <a:r>
              <a:rPr lang="en-US" dirty="0">
                <a:solidFill>
                  <a:schemeClr val="bg1"/>
                </a:solidFill>
                <a:sym typeface="Calibri"/>
              </a:rPr>
              <a:t> and rides </a:t>
            </a:r>
            <a:r>
              <a:rPr lang="en-US" sz="28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768 meters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in a </a:t>
            </a:r>
            <a:r>
              <a:rPr lang="en-US" sz="2800" dirty="0">
                <a:solidFill>
                  <a:srgbClr val="FF0000"/>
                </a:solidFill>
                <a:sym typeface="Calibri"/>
              </a:rPr>
              <a:t>squad battle </a:t>
            </a:r>
            <a:r>
              <a:rPr lang="en-US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which is the highest compared to Duo and Solo battles</a:t>
            </a:r>
          </a:p>
          <a:p>
            <a:pPr lvl="0"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sym typeface="Calibri"/>
              </a:rPr>
              <a:t>72%</a:t>
            </a:r>
            <a:r>
              <a:rPr lang="en-IN" dirty="0">
                <a:solidFill>
                  <a:schemeClr val="bg1"/>
                </a:solidFill>
                <a:sym typeface="Calibri"/>
              </a:rPr>
              <a:t> of the players use less than 1 Boost item &amp; </a:t>
            </a:r>
            <a:r>
              <a:rPr lang="en-IN" sz="2800" dirty="0">
                <a:solidFill>
                  <a:srgbClr val="FF0000"/>
                </a:solidFill>
                <a:sym typeface="Calibri"/>
              </a:rPr>
              <a:t>57%</a:t>
            </a:r>
            <a:r>
              <a:rPr lang="en-IN" dirty="0">
                <a:solidFill>
                  <a:schemeClr val="bg1"/>
                </a:solidFill>
                <a:sym typeface="Calibri"/>
              </a:rPr>
              <a:t> of the players didn’t use any Boost item</a:t>
            </a:r>
          </a:p>
          <a:p>
            <a:pPr lvl="0"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sym typeface="Calibri"/>
              </a:rPr>
              <a:t>76% </a:t>
            </a:r>
            <a:r>
              <a:rPr lang="en-IN" dirty="0">
                <a:solidFill>
                  <a:schemeClr val="bg1"/>
                </a:solidFill>
                <a:sym typeface="Calibri"/>
              </a:rPr>
              <a:t>of the players use less than 1 Heal item &amp; </a:t>
            </a:r>
            <a:r>
              <a:rPr lang="en-IN" sz="2800" dirty="0">
                <a:solidFill>
                  <a:srgbClr val="FF0000"/>
                </a:solidFill>
                <a:sym typeface="Calibri"/>
              </a:rPr>
              <a:t>62% </a:t>
            </a:r>
            <a:r>
              <a:rPr lang="en-IN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of the players didn’t use any Heal item</a:t>
            </a:r>
          </a:p>
          <a:p>
            <a:pPr lvl="0">
              <a:lnSpc>
                <a:spcPct val="150000"/>
              </a:lnSpc>
            </a:pPr>
            <a:endParaRPr lang="en-IN" dirty="0">
              <a:solidFill>
                <a:schemeClr val="bg1"/>
              </a:solidFill>
              <a:sym typeface="Calibri"/>
            </a:endParaRP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  <a:sym typeface="Calibri"/>
            </a:endParaRPr>
          </a:p>
          <a:p>
            <a:pPr lvl="0">
              <a:lnSpc>
                <a:spcPct val="150000"/>
              </a:lnSpc>
            </a:pPr>
            <a:endParaRPr lang="en-IN" dirty="0">
              <a:solidFill>
                <a:schemeClr val="bg1"/>
              </a:solidFill>
              <a:sym typeface="Calibri"/>
            </a:endParaRPr>
          </a:p>
          <a:p>
            <a:pPr lvl="0">
              <a:lnSpc>
                <a:spcPct val="150000"/>
              </a:lnSpc>
            </a:pPr>
            <a:endParaRPr lang="en-IN" dirty="0">
              <a:solidFill>
                <a:schemeClr val="bg1"/>
              </a:solidFill>
              <a:sym typeface="Calibri"/>
            </a:endParaRPr>
          </a:p>
          <a:p>
            <a:pPr>
              <a:lnSpc>
                <a:spcPct val="150000"/>
              </a:lnSpc>
            </a:pPr>
            <a:endParaRPr lang="en-IN" sz="2800" dirty="0">
              <a:solidFill>
                <a:srgbClr val="FF0000"/>
              </a:solidFill>
              <a:latin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2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PUBG wallpaper data">
            <a:extLst>
              <a:ext uri="{FF2B5EF4-FFF2-40B4-BE49-F238E27FC236}">
                <a16:creationId xmlns:a16="http://schemas.microsoft.com/office/drawing/2014/main" id="{6F725F12-A20F-492C-9B5A-B19086407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9F06AD-0DC3-4002-B153-6602E1D32A75}"/>
              </a:ext>
            </a:extLst>
          </p:cNvPr>
          <p:cNvSpPr/>
          <p:nvPr/>
        </p:nvSpPr>
        <p:spPr>
          <a:xfrm>
            <a:off x="301487" y="5422703"/>
            <a:ext cx="855554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PART B</a:t>
            </a:r>
            <a:endParaRPr lang="en-IN" sz="4400" b="1" kern="0" dirty="0">
              <a:solidFill>
                <a:schemeClr val="bg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b="1" kern="0" dirty="0">
                <a:solidFill>
                  <a:schemeClr val="bg1"/>
                </a:solidFill>
              </a:rPr>
              <a:t>ASSOCIATION BETWEEN VARIABLES</a:t>
            </a:r>
            <a:endParaRPr lang="en-IN" sz="2800" b="1" kern="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43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9AB65E-0A95-4943-A53C-BF07F0B384BA}"/>
              </a:ext>
            </a:extLst>
          </p:cNvPr>
          <p:cNvSpPr/>
          <p:nvPr/>
        </p:nvSpPr>
        <p:spPr>
          <a:xfrm>
            <a:off x="0" y="0"/>
            <a:ext cx="833437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25801-9C58-40EA-8D93-3414E69C8D3E}"/>
              </a:ext>
            </a:extLst>
          </p:cNvPr>
          <p:cNvSpPr txBox="1"/>
          <p:nvPr/>
        </p:nvSpPr>
        <p:spPr>
          <a:xfrm>
            <a:off x="286992" y="238539"/>
            <a:ext cx="795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CE47F-CD96-4DF6-AA9B-AF32FE4E6C4D}"/>
              </a:ext>
            </a:extLst>
          </p:cNvPr>
          <p:cNvSpPr/>
          <p:nvPr/>
        </p:nvSpPr>
        <p:spPr>
          <a:xfrm>
            <a:off x="286992" y="1058793"/>
            <a:ext cx="7871792" cy="4467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To analyse and model the </a:t>
            </a:r>
            <a:r>
              <a:rPr lang="en-IN" sz="2400" b="1" dirty="0">
                <a:solidFill>
                  <a:srgbClr val="FF0000"/>
                </a:solidFill>
              </a:rPr>
              <a:t>best strategy to win </a:t>
            </a:r>
            <a:r>
              <a:rPr lang="en-IN" sz="2400" dirty="0">
                <a:solidFill>
                  <a:schemeClr val="bg1"/>
                </a:solidFill>
              </a:rPr>
              <a:t>the game using a random </a:t>
            </a:r>
            <a:r>
              <a:rPr lang="en-IN" sz="2400" b="1" dirty="0">
                <a:solidFill>
                  <a:srgbClr val="FF0000"/>
                </a:solidFill>
              </a:rPr>
              <a:t>sample </a:t>
            </a:r>
            <a:r>
              <a:rPr lang="en-IN" sz="2400" dirty="0">
                <a:solidFill>
                  <a:schemeClr val="bg1"/>
                </a:solidFill>
              </a:rPr>
              <a:t>of </a:t>
            </a:r>
            <a:r>
              <a:rPr lang="en-IN" sz="2400" b="1" dirty="0">
                <a:solidFill>
                  <a:srgbClr val="FF0000"/>
                </a:solidFill>
              </a:rPr>
              <a:t>15000 </a:t>
            </a:r>
            <a:r>
              <a:rPr lang="en-IN" sz="2400" dirty="0">
                <a:solidFill>
                  <a:schemeClr val="bg1"/>
                </a:solidFill>
              </a:rPr>
              <a:t>observations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Evaluate </a:t>
            </a:r>
            <a:r>
              <a:rPr lang="en-IN" sz="2400" b="1" dirty="0">
                <a:solidFill>
                  <a:srgbClr val="FF0000"/>
                </a:solidFill>
              </a:rPr>
              <a:t>significant variables </a:t>
            </a:r>
            <a:r>
              <a:rPr lang="en-IN" sz="2400" dirty="0">
                <a:solidFill>
                  <a:schemeClr val="bg1"/>
                </a:solidFill>
              </a:rPr>
              <a:t>affecting the Win placement of a player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Identify </a:t>
            </a:r>
            <a:r>
              <a:rPr lang="en-IN" sz="2400" b="1" dirty="0">
                <a:solidFill>
                  <a:srgbClr val="FF0000"/>
                </a:solidFill>
              </a:rPr>
              <a:t>co-relation</a:t>
            </a:r>
            <a:r>
              <a:rPr lang="en-IN" sz="2400" dirty="0">
                <a:solidFill>
                  <a:schemeClr val="bg1"/>
                </a:solidFill>
              </a:rPr>
              <a:t> between </a:t>
            </a:r>
            <a:r>
              <a:rPr lang="en-IN" sz="2400" b="1" dirty="0">
                <a:solidFill>
                  <a:srgbClr val="FF0000"/>
                </a:solidFill>
              </a:rPr>
              <a:t>significant variables</a:t>
            </a:r>
            <a:endParaRPr lang="en-IN" sz="24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FF0000"/>
                </a:solidFill>
              </a:rPr>
              <a:t>Interpret</a:t>
            </a:r>
            <a:r>
              <a:rPr lang="en-IN" sz="2400" dirty="0">
                <a:solidFill>
                  <a:schemeClr val="bg1"/>
                </a:solidFill>
              </a:rPr>
              <a:t> and </a:t>
            </a:r>
            <a:r>
              <a:rPr lang="en-IN" sz="2400" b="1" dirty="0">
                <a:solidFill>
                  <a:srgbClr val="FF0000"/>
                </a:solidFill>
              </a:rPr>
              <a:t>evaluate</a:t>
            </a:r>
            <a:r>
              <a:rPr lang="en-IN" sz="2400" dirty="0">
                <a:solidFill>
                  <a:schemeClr val="bg1"/>
                </a:solidFill>
              </a:rPr>
              <a:t> the final </a:t>
            </a:r>
            <a:r>
              <a:rPr lang="en-IN" sz="2400" b="1" dirty="0">
                <a:solidFill>
                  <a:srgbClr val="FF0000"/>
                </a:solidFill>
              </a:rPr>
              <a:t>regression</a:t>
            </a:r>
            <a:r>
              <a:rPr lang="en-IN" sz="2400" dirty="0">
                <a:solidFill>
                  <a:schemeClr val="bg1"/>
                </a:solidFill>
              </a:rPr>
              <a:t> model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Forecast and predict the values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Check RMSE and MAD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1E21D6E-0C83-4CDA-9B89-C54635DC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6" y="0"/>
            <a:ext cx="39056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9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9AB65E-0A95-4943-A53C-BF07F0B384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25801-9C58-40EA-8D93-3414E69C8D3E}"/>
              </a:ext>
            </a:extLst>
          </p:cNvPr>
          <p:cNvSpPr txBox="1"/>
          <p:nvPr/>
        </p:nvSpPr>
        <p:spPr>
          <a:xfrm>
            <a:off x="286992" y="238539"/>
            <a:ext cx="795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DEPENDENT VARIABLE – </a:t>
            </a:r>
            <a:r>
              <a:rPr lang="en-IN" sz="2800" b="1" dirty="0">
                <a:solidFill>
                  <a:srgbClr val="FF0000"/>
                </a:solidFill>
              </a:rPr>
              <a:t>WIN PLACE %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CE47F-CD96-4DF6-AA9B-AF32FE4E6C4D}"/>
              </a:ext>
            </a:extLst>
          </p:cNvPr>
          <p:cNvSpPr/>
          <p:nvPr/>
        </p:nvSpPr>
        <p:spPr>
          <a:xfrm>
            <a:off x="286992" y="979281"/>
            <a:ext cx="91750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The dependent variable is </a:t>
            </a:r>
            <a:r>
              <a:rPr lang="en-IN" sz="2800" dirty="0">
                <a:solidFill>
                  <a:srgbClr val="FF0000"/>
                </a:solidFill>
              </a:rPr>
              <a:t>Win Place %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This variable takes values </a:t>
            </a:r>
            <a:r>
              <a:rPr lang="en-IN" sz="2800" dirty="0">
                <a:solidFill>
                  <a:srgbClr val="FF0000"/>
                </a:solidFill>
              </a:rPr>
              <a:t>between 0 and 1 </a:t>
            </a:r>
            <a:r>
              <a:rPr lang="en-IN" sz="2400" dirty="0">
                <a:solidFill>
                  <a:schemeClr val="bg1"/>
                </a:solidFill>
              </a:rPr>
              <a:t>(e.g.  0.11, 0.88)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Converted it into </a:t>
            </a:r>
            <a:r>
              <a:rPr lang="en-IN" sz="2400" dirty="0">
                <a:solidFill>
                  <a:srgbClr val="FF0000"/>
                </a:solidFill>
              </a:rPr>
              <a:t>percentage</a:t>
            </a:r>
            <a:r>
              <a:rPr lang="en-IN" sz="2400" dirty="0">
                <a:solidFill>
                  <a:schemeClr val="bg1"/>
                </a:solidFill>
              </a:rPr>
              <a:t> for better prediction (e.g. 11%, 88%)</a:t>
            </a:r>
          </a:p>
          <a:p>
            <a:pPr marL="342900" indent="-3429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</a:rPr>
              <a:t>Higher the value </a:t>
            </a:r>
            <a:r>
              <a:rPr lang="en-IN" sz="2400" dirty="0">
                <a:solidFill>
                  <a:schemeClr val="bg1"/>
                </a:solidFill>
              </a:rPr>
              <a:t>better the chances of </a:t>
            </a:r>
            <a:r>
              <a:rPr lang="en-IN" sz="2400" dirty="0">
                <a:solidFill>
                  <a:srgbClr val="FF0000"/>
                </a:solidFill>
              </a:rPr>
              <a:t>winning </a:t>
            </a:r>
          </a:p>
        </p:txBody>
      </p:sp>
      <p:pic>
        <p:nvPicPr>
          <p:cNvPr id="19458" name="Picture 2" descr="Related image">
            <a:extLst>
              <a:ext uri="{FF2B5EF4-FFF2-40B4-BE49-F238E27FC236}">
                <a16:creationId xmlns:a16="http://schemas.microsoft.com/office/drawing/2014/main" id="{8E86C8D0-4879-4281-8C23-16BE489D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38" y="2733607"/>
            <a:ext cx="6939124" cy="390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4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9AB65E-0A95-4943-A53C-BF07F0B384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25801-9C58-40EA-8D93-3414E69C8D3E}"/>
              </a:ext>
            </a:extLst>
          </p:cNvPr>
          <p:cNvSpPr txBox="1"/>
          <p:nvPr/>
        </p:nvSpPr>
        <p:spPr>
          <a:xfrm>
            <a:off x="286992" y="238539"/>
            <a:ext cx="795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EXPLANATORY VARIABLES </a:t>
            </a:r>
            <a:r>
              <a:rPr lang="en-IN" sz="2800" b="1" dirty="0">
                <a:solidFill>
                  <a:schemeClr val="bg1"/>
                </a:solidFill>
              </a:rPr>
              <a:t>&amp; OUR EXPECTATIONS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CE47F-CD96-4DF6-AA9B-AF32FE4E6C4D}"/>
              </a:ext>
            </a:extLst>
          </p:cNvPr>
          <p:cNvSpPr/>
          <p:nvPr/>
        </p:nvSpPr>
        <p:spPr>
          <a:xfrm>
            <a:off x="286990" y="869950"/>
            <a:ext cx="11808931" cy="554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Assists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r>
              <a:rPr lang="en-IN" sz="2000" dirty="0">
                <a:solidFill>
                  <a:schemeClr val="bg1"/>
                </a:solidFill>
              </a:rPr>
              <a:t>– The more players one assists, the better than chances of winning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Boosts </a:t>
            </a:r>
            <a:r>
              <a:rPr lang="en-IN" sz="2000" dirty="0">
                <a:solidFill>
                  <a:schemeClr val="bg1"/>
                </a:solidFill>
              </a:rPr>
              <a:t>– The more boost items consumed, the better than chances of winning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DBNOs </a:t>
            </a:r>
            <a:r>
              <a:rPr lang="en-IN" sz="2000" dirty="0">
                <a:solidFill>
                  <a:schemeClr val="bg1"/>
                </a:solidFill>
              </a:rPr>
              <a:t>– The more players you knockout, the better than chances of winning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000" b="1" dirty="0" err="1">
                <a:solidFill>
                  <a:srgbClr val="FF0000"/>
                </a:solidFill>
              </a:rPr>
              <a:t>HeadShotKills</a:t>
            </a:r>
            <a:r>
              <a:rPr lang="en-IN" sz="2000" dirty="0">
                <a:solidFill>
                  <a:schemeClr val="bg1"/>
                </a:solidFill>
              </a:rPr>
              <a:t> – The more no. of </a:t>
            </a:r>
            <a:r>
              <a:rPr lang="en-IN" sz="2000" dirty="0" err="1">
                <a:solidFill>
                  <a:schemeClr val="bg1"/>
                </a:solidFill>
              </a:rPr>
              <a:t>HeadShotKills</a:t>
            </a:r>
            <a:r>
              <a:rPr lang="en-IN" sz="2000" dirty="0">
                <a:solidFill>
                  <a:schemeClr val="bg1"/>
                </a:solidFill>
              </a:rPr>
              <a:t>, the better than chances of winning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Revive</a:t>
            </a:r>
            <a:r>
              <a:rPr lang="en-IN" sz="2000" dirty="0">
                <a:solidFill>
                  <a:schemeClr val="bg1"/>
                </a:solidFill>
              </a:rPr>
              <a:t> – The more teammates you revive, the better than chances of winning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000" b="1" dirty="0" err="1">
                <a:solidFill>
                  <a:srgbClr val="FF0000"/>
                </a:solidFill>
              </a:rPr>
              <a:t>WalkDistance</a:t>
            </a:r>
            <a:r>
              <a:rPr lang="en-IN" sz="2000" dirty="0">
                <a:solidFill>
                  <a:schemeClr val="bg1"/>
                </a:solidFill>
              </a:rPr>
              <a:t> – The more you walk, the better than chances of winning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000" b="1" dirty="0" err="1">
                <a:solidFill>
                  <a:srgbClr val="FF0000"/>
                </a:solidFill>
              </a:rPr>
              <a:t>WeaponsAcquired</a:t>
            </a:r>
            <a:r>
              <a:rPr lang="en-IN" sz="2000" dirty="0">
                <a:solidFill>
                  <a:schemeClr val="bg1"/>
                </a:solidFill>
              </a:rPr>
              <a:t> – The more no. of weapons you acquire, the better than chances of winning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Dummy Variables </a:t>
            </a:r>
            <a:r>
              <a:rPr lang="en-IN" sz="2000" dirty="0">
                <a:solidFill>
                  <a:schemeClr val="bg1"/>
                </a:solidFill>
              </a:rPr>
              <a:t>– Match Type (Squad, Duo and Solo) – The chances of winning depends on match type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rgbClr val="FF0000"/>
                </a:solidFill>
              </a:rPr>
              <a:t>Interaction Variables </a:t>
            </a:r>
            <a:r>
              <a:rPr lang="en-IN" sz="2000" dirty="0">
                <a:solidFill>
                  <a:schemeClr val="bg1"/>
                </a:solidFill>
              </a:rPr>
              <a:t>– (Squad * Kills) – The number of enemies killed differs by match type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74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33D5C8-EEDC-421A-BB40-3D66F0244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4" y="3429000"/>
            <a:ext cx="5239166" cy="3143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51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Boost Items </a:t>
            </a:r>
            <a:r>
              <a:rPr lang="en-IN" sz="4000" b="1" dirty="0">
                <a:solidFill>
                  <a:schemeClr val="bg2"/>
                </a:solidFill>
              </a:rPr>
              <a:t>&amp;</a:t>
            </a:r>
            <a:r>
              <a:rPr lang="en-IN" sz="4000" b="1" dirty="0">
                <a:solidFill>
                  <a:srgbClr val="FF0000"/>
                </a:solidFill>
              </a:rPr>
              <a:t> Assist</a:t>
            </a:r>
            <a:r>
              <a:rPr lang="en-IN" sz="4000" b="1" dirty="0">
                <a:solidFill>
                  <a:schemeClr val="bg2"/>
                </a:solidFill>
              </a:rPr>
              <a:t>- Significant Predictors</a:t>
            </a:r>
          </a:p>
        </p:txBody>
      </p:sp>
      <p:sp>
        <p:nvSpPr>
          <p:cNvPr id="11" name="Google Shape;103;p13">
            <a:extLst>
              <a:ext uri="{FF2B5EF4-FFF2-40B4-BE49-F238E27FC236}">
                <a16:creationId xmlns:a16="http://schemas.microsoft.com/office/drawing/2014/main" id="{B238A59B-C8B6-4487-A967-D9D3ABC9B4BF}"/>
              </a:ext>
            </a:extLst>
          </p:cNvPr>
          <p:cNvSpPr txBox="1"/>
          <p:nvPr/>
        </p:nvSpPr>
        <p:spPr>
          <a:xfrm>
            <a:off x="739139" y="1330459"/>
            <a:ext cx="4538371" cy="2544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sym typeface="Calibri"/>
              </a:rPr>
              <a:t>The Boost Items &amp; Win Place % </a:t>
            </a:r>
          </a:p>
          <a:p>
            <a:pPr lvl="0"/>
            <a:r>
              <a:rPr lang="en-IN" dirty="0">
                <a:solidFill>
                  <a:schemeClr val="bg1"/>
                </a:solidFill>
                <a:sym typeface="Calibri"/>
              </a:rPr>
              <a:t>      </a:t>
            </a:r>
            <a:r>
              <a:rPr lang="en-IN" sz="2000" b="1" dirty="0">
                <a:solidFill>
                  <a:srgbClr val="FF0000"/>
                </a:solidFill>
                <a:sym typeface="Calibri"/>
              </a:rPr>
              <a:t>R</a:t>
            </a:r>
            <a:r>
              <a:rPr lang="en-IN" sz="2000" b="1" baseline="30000" dirty="0">
                <a:solidFill>
                  <a:srgbClr val="FF0000"/>
                </a:solidFill>
                <a:sym typeface="Calibri"/>
              </a:rPr>
              <a:t>2</a:t>
            </a:r>
            <a:r>
              <a:rPr lang="en-IN" sz="2000" b="1" dirty="0">
                <a:solidFill>
                  <a:srgbClr val="FF0000"/>
                </a:solidFill>
                <a:sym typeface="Calibri"/>
              </a:rPr>
              <a:t> = 0.4012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sym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sym typeface="Calibri"/>
              </a:rPr>
              <a:t>For every additional boost item used by a player, the predicted chances of winning the game increases by 11.1%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44569-32C2-430D-81D8-1E06A98CF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31" y="3428999"/>
            <a:ext cx="5239165" cy="3143499"/>
          </a:xfrm>
          <a:prstGeom prst="rect">
            <a:avLst/>
          </a:prstGeom>
        </p:spPr>
      </p:pic>
      <p:sp>
        <p:nvSpPr>
          <p:cNvPr id="15" name="Google Shape;103;p13">
            <a:extLst>
              <a:ext uri="{FF2B5EF4-FFF2-40B4-BE49-F238E27FC236}">
                <a16:creationId xmlns:a16="http://schemas.microsoft.com/office/drawing/2014/main" id="{BCB99072-5F25-4FF6-85D3-458DCF34DE43}"/>
              </a:ext>
            </a:extLst>
          </p:cNvPr>
          <p:cNvSpPr txBox="1"/>
          <p:nvPr/>
        </p:nvSpPr>
        <p:spPr>
          <a:xfrm>
            <a:off x="6429374" y="1330458"/>
            <a:ext cx="4538371" cy="2544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sym typeface="Calibri"/>
              </a:rPr>
              <a:t>The Number of Assists &amp; Win Place % </a:t>
            </a:r>
          </a:p>
          <a:p>
            <a:pPr lvl="0"/>
            <a:r>
              <a:rPr lang="en-IN" dirty="0">
                <a:solidFill>
                  <a:schemeClr val="bg1"/>
                </a:solidFill>
                <a:sym typeface="Calibri"/>
              </a:rPr>
              <a:t>      </a:t>
            </a:r>
            <a:r>
              <a:rPr lang="en-IN" sz="2000" b="1" dirty="0">
                <a:solidFill>
                  <a:srgbClr val="FF0000"/>
                </a:solidFill>
                <a:sym typeface="Calibri"/>
              </a:rPr>
              <a:t>R</a:t>
            </a:r>
            <a:r>
              <a:rPr lang="en-IN" sz="2000" b="1" baseline="30000" dirty="0">
                <a:solidFill>
                  <a:srgbClr val="FF0000"/>
                </a:solidFill>
                <a:sym typeface="Calibri"/>
              </a:rPr>
              <a:t>2</a:t>
            </a:r>
            <a:r>
              <a:rPr lang="en-IN" sz="2000" b="1" dirty="0">
                <a:solidFill>
                  <a:srgbClr val="FF0000"/>
                </a:solidFill>
                <a:sym typeface="Calibri"/>
              </a:rPr>
              <a:t> = 0.0754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sym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sym typeface="Calibri"/>
              </a:rPr>
              <a:t>For every additional assist a player provides, the predicted chances of winning the game increases by 17%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88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51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Walk Distance &amp; Weapons Acquired </a:t>
            </a:r>
            <a:r>
              <a:rPr lang="en-IN" sz="4000" b="1" dirty="0">
                <a:solidFill>
                  <a:schemeClr val="bg1"/>
                </a:solidFill>
              </a:rPr>
              <a:t>- Scatterplots</a:t>
            </a:r>
          </a:p>
        </p:txBody>
      </p:sp>
      <p:sp>
        <p:nvSpPr>
          <p:cNvPr id="12" name="Google Shape;103;p13">
            <a:extLst>
              <a:ext uri="{FF2B5EF4-FFF2-40B4-BE49-F238E27FC236}">
                <a16:creationId xmlns:a16="http://schemas.microsoft.com/office/drawing/2014/main" id="{359ACE18-B0A0-4538-8112-F15A22AC3124}"/>
              </a:ext>
            </a:extLst>
          </p:cNvPr>
          <p:cNvSpPr txBox="1"/>
          <p:nvPr/>
        </p:nvSpPr>
        <p:spPr>
          <a:xfrm>
            <a:off x="595104" y="1330461"/>
            <a:ext cx="5239166" cy="197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sym typeface="Calibri"/>
              </a:rPr>
              <a:t>The Distance Walked (meters) &amp; Win Place % </a:t>
            </a:r>
          </a:p>
          <a:p>
            <a:pPr lvl="0"/>
            <a:r>
              <a:rPr lang="en-IN" dirty="0">
                <a:solidFill>
                  <a:srgbClr val="FF0000"/>
                </a:solidFill>
                <a:sym typeface="Calibri"/>
              </a:rPr>
              <a:t>      </a:t>
            </a:r>
            <a:r>
              <a:rPr lang="en-IN" sz="2000" b="1" dirty="0">
                <a:solidFill>
                  <a:srgbClr val="FF0000"/>
                </a:solidFill>
                <a:sym typeface="Calibri"/>
              </a:rPr>
              <a:t>R</a:t>
            </a:r>
            <a:r>
              <a:rPr lang="en-IN" sz="2000" b="1" baseline="30000" dirty="0">
                <a:solidFill>
                  <a:srgbClr val="FF0000"/>
                </a:solidFill>
                <a:sym typeface="Calibri"/>
              </a:rPr>
              <a:t>2</a:t>
            </a:r>
            <a:r>
              <a:rPr lang="en-IN" sz="2000" b="1" dirty="0">
                <a:solidFill>
                  <a:srgbClr val="FF0000"/>
                </a:solidFill>
                <a:sym typeface="Calibri"/>
              </a:rPr>
              <a:t> = 0.6475</a:t>
            </a:r>
            <a:endParaRPr lang="en-IN" b="1" dirty="0">
              <a:solidFill>
                <a:srgbClr val="FF0000"/>
              </a:solidFill>
              <a:sym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sym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sym typeface="Calibri"/>
              </a:rPr>
              <a:t>For every additional 1 meter walked by a player, the predicted chances of winning the game increases by 0.02%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59D696-7414-450B-B724-16BBA84B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4" y="3429000"/>
            <a:ext cx="5239166" cy="3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58EED2-3727-4E82-A1D6-86AC07016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730" y="3429000"/>
            <a:ext cx="5239166" cy="3143500"/>
          </a:xfrm>
          <a:prstGeom prst="rect">
            <a:avLst/>
          </a:prstGeom>
        </p:spPr>
      </p:pic>
      <p:sp>
        <p:nvSpPr>
          <p:cNvPr id="14" name="Google Shape;103;p13">
            <a:extLst>
              <a:ext uri="{FF2B5EF4-FFF2-40B4-BE49-F238E27FC236}">
                <a16:creationId xmlns:a16="http://schemas.microsoft.com/office/drawing/2014/main" id="{A421091C-36ED-4C04-8BFF-FA08A07262F4}"/>
              </a:ext>
            </a:extLst>
          </p:cNvPr>
          <p:cNvSpPr txBox="1"/>
          <p:nvPr/>
        </p:nvSpPr>
        <p:spPr>
          <a:xfrm>
            <a:off x="6350482" y="1333196"/>
            <a:ext cx="5239166" cy="197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sym typeface="Calibri"/>
              </a:rPr>
              <a:t>The number of weapons acquired &amp; Win Place % </a:t>
            </a:r>
          </a:p>
          <a:p>
            <a:pPr lvl="0"/>
            <a:r>
              <a:rPr lang="en-IN" dirty="0">
                <a:solidFill>
                  <a:srgbClr val="FF0000"/>
                </a:solidFill>
                <a:sym typeface="Calibri"/>
              </a:rPr>
              <a:t>      </a:t>
            </a:r>
            <a:r>
              <a:rPr lang="en-IN" sz="2000" b="1" dirty="0">
                <a:solidFill>
                  <a:srgbClr val="FF0000"/>
                </a:solidFill>
                <a:sym typeface="Calibri"/>
              </a:rPr>
              <a:t>R</a:t>
            </a:r>
            <a:r>
              <a:rPr lang="en-IN" sz="2000" b="1" baseline="30000" dirty="0">
                <a:solidFill>
                  <a:srgbClr val="FF0000"/>
                </a:solidFill>
                <a:sym typeface="Calibri"/>
              </a:rPr>
              <a:t>2</a:t>
            </a:r>
            <a:r>
              <a:rPr lang="en-IN" sz="2000" b="1" dirty="0">
                <a:solidFill>
                  <a:srgbClr val="FF0000"/>
                </a:solidFill>
                <a:sym typeface="Calibri"/>
              </a:rPr>
              <a:t> = 0.3622</a:t>
            </a:r>
            <a:endParaRPr lang="en-IN" b="1" dirty="0">
              <a:solidFill>
                <a:srgbClr val="FF0000"/>
              </a:solidFill>
              <a:sym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sym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sym typeface="Calibri"/>
              </a:rPr>
              <a:t>For every additional weapon acquired by a player, the predicted chances of winning the game increases by 7.6%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6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9AB65E-0A95-4943-A53C-BF07F0B384BA}"/>
              </a:ext>
            </a:extLst>
          </p:cNvPr>
          <p:cNvSpPr/>
          <p:nvPr/>
        </p:nvSpPr>
        <p:spPr>
          <a:xfrm>
            <a:off x="3857625" y="0"/>
            <a:ext cx="833437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result for pubg wallpaper">
            <a:extLst>
              <a:ext uri="{FF2B5EF4-FFF2-40B4-BE49-F238E27FC236}">
                <a16:creationId xmlns:a16="http://schemas.microsoft.com/office/drawing/2014/main" id="{A1D5C119-A4E2-459B-BED4-253289C2B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25801-9C58-40EA-8D93-3414E69C8D3E}"/>
              </a:ext>
            </a:extLst>
          </p:cNvPr>
          <p:cNvSpPr txBox="1"/>
          <p:nvPr/>
        </p:nvSpPr>
        <p:spPr>
          <a:xfrm>
            <a:off x="4144617" y="238539"/>
            <a:ext cx="795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CE47F-CD96-4DF6-AA9B-AF32FE4E6C4D}"/>
              </a:ext>
            </a:extLst>
          </p:cNvPr>
          <p:cNvSpPr/>
          <p:nvPr/>
        </p:nvSpPr>
        <p:spPr>
          <a:xfrm>
            <a:off x="4144617" y="1058793"/>
            <a:ext cx="7871792" cy="5122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FF0000"/>
                </a:solidFill>
              </a:rPr>
              <a:t>PUBG</a:t>
            </a:r>
            <a:r>
              <a:rPr lang="en-IN" sz="2000" dirty="0">
                <a:solidFill>
                  <a:schemeClr val="bg1"/>
                </a:solidFill>
              </a:rPr>
              <a:t>  </a:t>
            </a:r>
            <a:r>
              <a:rPr lang="en-IN" sz="2000" i="1" dirty="0">
                <a:solidFill>
                  <a:schemeClr val="bg1"/>
                </a:solidFill>
              </a:rPr>
              <a:t>abbreviated as </a:t>
            </a:r>
            <a:r>
              <a:rPr lang="en-IN" sz="2000" b="1" dirty="0">
                <a:solidFill>
                  <a:srgbClr val="FF0000"/>
                </a:solidFill>
              </a:rPr>
              <a:t>Player Unknown’s Battle Grounds</a:t>
            </a:r>
          </a:p>
          <a:p>
            <a:pPr>
              <a:lnSpc>
                <a:spcPct val="150000"/>
              </a:lnSpc>
            </a:pPr>
            <a:endParaRPr lang="en-IN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FF0000"/>
                </a:solidFill>
              </a:rPr>
              <a:t>The Game </a:t>
            </a:r>
            <a:r>
              <a:rPr lang="en-IN" sz="2000" dirty="0">
                <a:solidFill>
                  <a:schemeClr val="bg1"/>
                </a:solidFill>
              </a:rPr>
              <a:t>: Players are dropped into a wide, open area, and they must fight to survive while the battlefield shrinks which adds more pressure. Killing the competition, increases player survival and  a chance to loot the gear from a dead player.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FF0000"/>
                </a:solidFill>
              </a:rPr>
              <a:t>Game Channels </a:t>
            </a:r>
            <a:r>
              <a:rPr lang="en-IN" sz="2000" dirty="0">
                <a:solidFill>
                  <a:schemeClr val="bg1"/>
                </a:solidFill>
              </a:rPr>
              <a:t>: Smart Phone App &amp; Computer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b="1" dirty="0">
                <a:solidFill>
                  <a:srgbClr val="FF0000"/>
                </a:solidFill>
              </a:rPr>
              <a:t>Fun Facts </a:t>
            </a:r>
            <a:r>
              <a:rPr lang="en-IN" sz="2000" dirty="0">
                <a:solidFill>
                  <a:schemeClr val="bg1"/>
                </a:solidFill>
              </a:rPr>
              <a:t>: 5</a:t>
            </a:r>
            <a:r>
              <a:rPr lang="en-IN" sz="2000" baseline="30000" dirty="0">
                <a:solidFill>
                  <a:schemeClr val="bg1"/>
                </a:solidFill>
              </a:rPr>
              <a:t>th</a:t>
            </a:r>
            <a:r>
              <a:rPr lang="en-IN" sz="2000" dirty="0">
                <a:solidFill>
                  <a:schemeClr val="bg1"/>
                </a:solidFill>
              </a:rPr>
              <a:t>  Best selling game of all time with over millions of active monthly users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44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484" name="Picture 4" descr="https://attachment.outlook.office.net/owa/mmuthu@syr.edu/service.svc/s/GetFileAttachment?id=AAMkAGI0MWNjNjUwLTdiODItNDEwOS1hMzIyLTQ0ZjQ2MmIxOWFiYQBGAAAAAAASD1a3i4VMSZAXvmf7mxV7BwDpdyKPCrsIS5fo75D4r5b4AAAAAAEMAADpdyKPCrsIS5fo75D4r5b4AAC4u4aeAAABEgAQADXlnMj5bMtAn1FeLc1Thm8%3D&amp;X-OWA-CANARY=hyI1V-egikWROYk4TR5CUqAO9EiRXNYYHNzfsdGcV0xUytSjD4kjGpSgHwkI3UamvbMhbQ-Y60M.&amp;token=eyJhbGciOiJSUzI1NiIsImtpZCI6IjA2MDBGOUY2NzQ2MjA3MzdFNzM0MDRFMjg3QzQ1QTgxOENCN0NFQjgiLCJ4NXQiOiJCZ0Q1OW5SaUJ6Zm5OQVRpaDhSYWdZeTN6cmciLCJ0eXAiOiJKV1QifQ.eyJ2ZXIiOiJFeGNoYW5nZS5DYWxsYmFjay5WMSIsImFwcGN0eHNlbmRlciI6Ik93YURvd25sb2FkQDQyNzhhNDAyLTFhOWUtNGViOS04NDE0LWZmYjU1YTVmY2YxZSIsImFwcGN0eCI6IntcIm1zZXhjaHByb3RcIjpcIm93YVwiLFwicHJpbWFyeXNpZFwiOlwiUy0xLTUtMjEtMzk3MDQ2NzEyNi0yNTgyNjE0ODY1LTEyMzUyODQ3NDgtNDY0NDE1MzBcIixcInB1aWRcIjpcIjExNTM5NzcwMjU3MTM0MDY1NzhcIixcIm9pZFwiOlwiZmE2NzIxZDYtNmJhZC00MzEzLTk3NWQtY2M3YzIwMDZiMThlXCIsXCJzY29wZVwiOlwiT3dhRG93bmxvYWRcIn0iLCJuYmYiOjE1NDQyMjA3NDMsImV4cCI6MTU0NDIyMTM0MywiaXNzIjoiMDAwMDAwMDItMDAwMC0wZmYxLWNlMDAtMDAwMDAwMDAwMDAwQDQyNzhhNDAyLTFhOWUtNGViOS04NDE0LWZmYjU1YTVmY2YxZSIsImF1ZCI6IjAwMDAwMDAyLTAwMDAtMGZmMS1jZTAwLTAwMDAwMDAwMDAwMC9hdHRhY2htZW50Lm91dGxvb2sub2ZmaWNlLm5ldEA0Mjc4YTQwMi0xYTllLTRlYjktODQxNC1mZmI1NWE1ZmNmMWUifQ.BlcDN1yli_BPf5DBwwNYETPJ95lmyliIspVm5FtLT4uaCk5brD9S7Vpjj2olqLwguXWDzedfZj86FOsxt-19BDWM4ZOMoODSsGk0nlIPW3ecoc0iBBWr2mffd5K8De8Tv0WFu-D8ej64g28ixGOFHyqLq1MWhR_Xacq-j2f1-ctubFPjvBrr4vl7Rq7uiY48AMJ2nxJO2Vn8JCF3y2Tt3ehCCoorUX9V3Z5WVyyEdO1oKSf3MZc_mAPZgUpAdb4_x7lv_gaEg2AN-WSSleclq1ripj95UTrSOaUHS08h99nPOGLRhhDnzKwwHN047qGnABpJAjcF-HnjigOPldX64A&amp;owa=outlook.office.com&amp;isImagePreview=True">
            <a:extLst>
              <a:ext uri="{FF2B5EF4-FFF2-40B4-BE49-F238E27FC236}">
                <a16:creationId xmlns:a16="http://schemas.microsoft.com/office/drawing/2014/main" id="{FDE3BA8A-21EB-46BD-95FC-9D1276E1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73" y="2365513"/>
            <a:ext cx="11728792" cy="430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51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Co-relation Analysis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051ED-05CC-4ECB-8287-2ADB248AB376}"/>
              </a:ext>
            </a:extLst>
          </p:cNvPr>
          <p:cNvSpPr txBox="1"/>
          <p:nvPr/>
        </p:nvSpPr>
        <p:spPr>
          <a:xfrm>
            <a:off x="218035" y="1292087"/>
            <a:ext cx="1151075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</a:rPr>
              <a:t>The variables that are highly co-related with the Win Place % on performing co-relation analysis are </a:t>
            </a:r>
            <a:r>
              <a:rPr lang="en-IN" dirty="0">
                <a:solidFill>
                  <a:srgbClr val="FF0000"/>
                </a:solidFill>
              </a:rPr>
              <a:t>Boosts, </a:t>
            </a:r>
            <a:r>
              <a:rPr lang="en-IN" dirty="0" err="1">
                <a:solidFill>
                  <a:srgbClr val="FF0000"/>
                </a:solidFill>
              </a:rPr>
              <a:t>DamageDealt</a:t>
            </a:r>
            <a:r>
              <a:rPr lang="en-IN" dirty="0">
                <a:solidFill>
                  <a:srgbClr val="FF0000"/>
                </a:solidFill>
              </a:rPr>
              <a:t>, Heals, Kills, </a:t>
            </a:r>
            <a:r>
              <a:rPr lang="en-IN" dirty="0" err="1">
                <a:solidFill>
                  <a:srgbClr val="FF0000"/>
                </a:solidFill>
              </a:rPr>
              <a:t>WalkDistance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&amp;</a:t>
            </a:r>
            <a:r>
              <a:rPr lang="en-IN" dirty="0">
                <a:solidFill>
                  <a:srgbClr val="FF0000"/>
                </a:solidFill>
              </a:rPr>
              <a:t> Weapons Acquired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0CB175-FE2D-4BE5-8454-5827CE802E2A}"/>
              </a:ext>
            </a:extLst>
          </p:cNvPr>
          <p:cNvSpPr/>
          <p:nvPr/>
        </p:nvSpPr>
        <p:spPr>
          <a:xfrm>
            <a:off x="245173" y="6251714"/>
            <a:ext cx="11701654" cy="19878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2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51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Comparative Analysis – Scatter Plots </a:t>
            </a:r>
            <a:r>
              <a:rPr lang="en-IN" sz="4000" b="1" dirty="0">
                <a:solidFill>
                  <a:schemeClr val="bg1"/>
                </a:solidFill>
              </a:rPr>
              <a:t>&amp;</a:t>
            </a:r>
            <a:r>
              <a:rPr lang="en-IN" sz="4000" b="1" dirty="0">
                <a:solidFill>
                  <a:srgbClr val="FF0000"/>
                </a:solidFill>
              </a:rPr>
              <a:t> Correlation</a:t>
            </a:r>
            <a:endParaRPr lang="en-IN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0F86D34-FC0C-4D38-99B1-52FA946C8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168460"/>
              </p:ext>
            </p:extLst>
          </p:nvPr>
        </p:nvGraphicFramePr>
        <p:xfrm>
          <a:off x="595102" y="1592969"/>
          <a:ext cx="10785201" cy="335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5067">
                  <a:extLst>
                    <a:ext uri="{9D8B030D-6E8A-4147-A177-3AD203B41FA5}">
                      <a16:colId xmlns:a16="http://schemas.microsoft.com/office/drawing/2014/main" val="3125452347"/>
                    </a:ext>
                  </a:extLst>
                </a:gridCol>
                <a:gridCol w="3595067">
                  <a:extLst>
                    <a:ext uri="{9D8B030D-6E8A-4147-A177-3AD203B41FA5}">
                      <a16:colId xmlns:a16="http://schemas.microsoft.com/office/drawing/2014/main" val="2158342833"/>
                    </a:ext>
                  </a:extLst>
                </a:gridCol>
                <a:gridCol w="3595067">
                  <a:extLst>
                    <a:ext uri="{9D8B030D-6E8A-4147-A177-3AD203B41FA5}">
                      <a16:colId xmlns:a16="http://schemas.microsoft.com/office/drawing/2014/main" val="1461238198"/>
                    </a:ext>
                  </a:extLst>
                </a:gridCol>
              </a:tblGrid>
              <a:tr h="41959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Predictor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Scatter Plot Analysis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Correlation Analysis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42074"/>
                  </a:ext>
                </a:extLst>
              </a:tr>
              <a:tr h="419590">
                <a:tc>
                  <a:txBody>
                    <a:bodyPr/>
                    <a:lstStyle/>
                    <a:p>
                      <a:r>
                        <a:rPr lang="en-IN" dirty="0"/>
                        <a:t>Boosts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Strong Association (+)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Highly Correlated (+)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871870"/>
                  </a:ext>
                </a:extLst>
              </a:tr>
              <a:tr h="419590">
                <a:tc>
                  <a:txBody>
                    <a:bodyPr/>
                    <a:lstStyle/>
                    <a:p>
                      <a:r>
                        <a:rPr lang="en-IN" dirty="0" err="1"/>
                        <a:t>DamageDealt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Medium Association (+)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Medium Correlated (+)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9313708"/>
                  </a:ext>
                </a:extLst>
              </a:tr>
              <a:tr h="419590">
                <a:tc>
                  <a:txBody>
                    <a:bodyPr/>
                    <a:lstStyle/>
                    <a:p>
                      <a:r>
                        <a:rPr lang="en-IN" dirty="0"/>
                        <a:t>Heals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Medium Association (+)</a:t>
                      </a:r>
                      <a:endParaRPr kumimoji="0" lang="en-I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Medium Correlated (+)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3206311"/>
                  </a:ext>
                </a:extLst>
              </a:tr>
              <a:tr h="419590">
                <a:tc>
                  <a:txBody>
                    <a:bodyPr/>
                    <a:lstStyle/>
                    <a:p>
                      <a:r>
                        <a:rPr lang="en-IN" dirty="0"/>
                        <a:t>Kills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Medium Association (+)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Medium Correlated (+)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840209"/>
                  </a:ext>
                </a:extLst>
              </a:tr>
              <a:tr h="419590">
                <a:tc>
                  <a:txBody>
                    <a:bodyPr/>
                    <a:lstStyle/>
                    <a:p>
                      <a:r>
                        <a:rPr lang="en-IN" dirty="0"/>
                        <a:t>Walk 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Strong Association (+)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Highly Correlated (+)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43016"/>
                  </a:ext>
                </a:extLst>
              </a:tr>
              <a:tr h="419590">
                <a:tc>
                  <a:txBody>
                    <a:bodyPr/>
                    <a:lstStyle/>
                    <a:p>
                      <a:r>
                        <a:rPr lang="en-IN" dirty="0"/>
                        <a:t>Weapons Acquired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Strong Association (+)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Highly Correlated (+)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718649"/>
                  </a:ext>
                </a:extLst>
              </a:tr>
              <a:tr h="419590">
                <a:tc>
                  <a:txBody>
                    <a:bodyPr/>
                    <a:lstStyle/>
                    <a:p>
                      <a:r>
                        <a:rPr lang="en-IN" dirty="0"/>
                        <a:t>Assists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Poor Association (+)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Poorly Correlated (+)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254392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27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51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Dummy &amp; Interaction Variables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595104" y="1486500"/>
            <a:ext cx="595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Dummy Variable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We have created 3 Dummy variables for</a:t>
            </a:r>
          </a:p>
          <a:p>
            <a:r>
              <a:rPr lang="en-IN" sz="2000" dirty="0">
                <a:solidFill>
                  <a:schemeClr val="bg1"/>
                </a:solidFill>
              </a:rPr>
              <a:t>Match Type – Squad, Duo &amp; Solo </a:t>
            </a:r>
          </a:p>
          <a:p>
            <a:r>
              <a:rPr lang="en-IN" sz="2000" dirty="0">
                <a:solidFill>
                  <a:schemeClr val="bg1"/>
                </a:solidFill>
              </a:rPr>
              <a:t>squad_dummy, duo_dummy &amp; solo_dummy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70AD55-DBB2-43B7-B51E-42FFE1632723}"/>
              </a:ext>
            </a:extLst>
          </p:cNvPr>
          <p:cNvSpPr txBox="1"/>
          <p:nvPr/>
        </p:nvSpPr>
        <p:spPr>
          <a:xfrm>
            <a:off x="595104" y="3171976"/>
            <a:ext cx="4653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Interaction Variable</a:t>
            </a:r>
            <a:endParaRPr lang="en-IN" sz="24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We have created 3 Interaction variables for </a:t>
            </a:r>
          </a:p>
          <a:p>
            <a:r>
              <a:rPr lang="en-IN" sz="2000" dirty="0">
                <a:solidFill>
                  <a:schemeClr val="bg1"/>
                </a:solidFill>
              </a:rPr>
              <a:t>Match Type Dummy variables * Kills</a:t>
            </a:r>
          </a:p>
          <a:p>
            <a:r>
              <a:rPr lang="en-IN" sz="2000" dirty="0">
                <a:solidFill>
                  <a:schemeClr val="bg1"/>
                </a:solidFill>
              </a:rPr>
              <a:t>squad_kill_int, duo_kill_int &amp; solo_kill_int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770" y="1831149"/>
            <a:ext cx="6439999" cy="305737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51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Multiple Regression </a:t>
            </a:r>
            <a:r>
              <a:rPr lang="en-IN" sz="4000" b="1" dirty="0">
                <a:solidFill>
                  <a:schemeClr val="bg1"/>
                </a:solidFill>
              </a:rPr>
              <a:t>to Predict </a:t>
            </a:r>
            <a:r>
              <a:rPr lang="en-IN" sz="4000" b="1" dirty="0">
                <a:solidFill>
                  <a:srgbClr val="FF0000"/>
                </a:solidFill>
              </a:rPr>
              <a:t>Win Place %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310819" y="1158674"/>
            <a:ext cx="7241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Converting Dependent Variable </a:t>
            </a:r>
            <a:r>
              <a:rPr lang="en-IN" sz="2400" dirty="0" err="1">
                <a:solidFill>
                  <a:schemeClr val="bg1"/>
                </a:solidFill>
              </a:rPr>
              <a:t>WinPlacePer</a:t>
            </a:r>
            <a:r>
              <a:rPr lang="en-IN" sz="2400" dirty="0">
                <a:solidFill>
                  <a:schemeClr val="bg1"/>
                </a:solidFill>
              </a:rPr>
              <a:t> into a percentage value for easier interpretation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Choosing the below variables for running multiple regression and then eliminating the non-significant ones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using backward approach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rgbClr val="FF0000"/>
                </a:solidFill>
              </a:rPr>
              <a:t>Assists			boosts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damageDealt</a:t>
            </a:r>
            <a:r>
              <a:rPr lang="en-IN" sz="2400" dirty="0">
                <a:solidFill>
                  <a:srgbClr val="FF0000"/>
                </a:solidFill>
              </a:rPr>
              <a:t>		DBNOs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headshotKills</a:t>
            </a:r>
            <a:r>
              <a:rPr lang="en-IN" sz="2400" dirty="0">
                <a:solidFill>
                  <a:srgbClr val="FF0000"/>
                </a:solidFill>
              </a:rPr>
              <a:t>		heals</a:t>
            </a:r>
          </a:p>
          <a:p>
            <a:r>
              <a:rPr lang="en-IN" sz="2400" dirty="0">
                <a:solidFill>
                  <a:srgbClr val="FF0000"/>
                </a:solidFill>
              </a:rPr>
              <a:t>Kills			squad_dummy</a:t>
            </a:r>
          </a:p>
          <a:p>
            <a:r>
              <a:rPr lang="en-IN" sz="2400" dirty="0">
                <a:solidFill>
                  <a:srgbClr val="FF0000"/>
                </a:solidFill>
              </a:rPr>
              <a:t>duo_dummy		squad_kill_int</a:t>
            </a:r>
          </a:p>
          <a:p>
            <a:r>
              <a:rPr lang="en-IN" sz="2400" dirty="0">
                <a:solidFill>
                  <a:srgbClr val="FF0000"/>
                </a:solidFill>
              </a:rPr>
              <a:t>duo_kill_int		revives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rideDistance</a:t>
            </a:r>
            <a:r>
              <a:rPr lang="en-IN" sz="2400" dirty="0">
                <a:solidFill>
                  <a:srgbClr val="FF0000"/>
                </a:solidFill>
              </a:rPr>
              <a:t>		</a:t>
            </a:r>
            <a:r>
              <a:rPr lang="en-IN" sz="2400" dirty="0" err="1">
                <a:solidFill>
                  <a:srgbClr val="FF0000"/>
                </a:solidFill>
              </a:rPr>
              <a:t>walkDistance</a:t>
            </a:r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 err="1">
                <a:solidFill>
                  <a:srgbClr val="FF0000"/>
                </a:solidFill>
              </a:rPr>
              <a:t>weaponsAcquired</a:t>
            </a:r>
            <a:r>
              <a:rPr lang="en-IN" sz="2400" dirty="0">
                <a:solidFill>
                  <a:srgbClr val="FF0000"/>
                </a:solidFill>
              </a:rPr>
              <a:t>	</a:t>
            </a:r>
            <a:r>
              <a:rPr lang="en-IN" sz="2400" dirty="0" err="1">
                <a:solidFill>
                  <a:srgbClr val="FF0000"/>
                </a:solidFill>
              </a:rPr>
              <a:t>winPoints</a:t>
            </a:r>
            <a:endParaRPr lang="en-IN" sz="20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245" y="1267740"/>
            <a:ext cx="1498912" cy="466706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6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51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Model 1 – Numeric Variables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310819" y="1158674"/>
            <a:ext cx="55524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Choosing the below variables for running multiple regression and then eliminating the non-significant ones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using backward stepwise approach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rgbClr val="FF0000"/>
                </a:solidFill>
              </a:rPr>
              <a:t>Assists			boosts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damageDealt</a:t>
            </a:r>
            <a:r>
              <a:rPr lang="en-IN" sz="2400" dirty="0">
                <a:solidFill>
                  <a:srgbClr val="FF0000"/>
                </a:solidFill>
              </a:rPr>
              <a:t>		DBNOs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headshotKills</a:t>
            </a:r>
            <a:r>
              <a:rPr lang="en-IN" sz="2400" dirty="0">
                <a:solidFill>
                  <a:srgbClr val="FF0000"/>
                </a:solidFill>
              </a:rPr>
              <a:t>		heals</a:t>
            </a:r>
          </a:p>
          <a:p>
            <a:r>
              <a:rPr lang="en-IN" sz="2400" dirty="0">
                <a:solidFill>
                  <a:srgbClr val="FF0000"/>
                </a:solidFill>
              </a:rPr>
              <a:t>Kills			revives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rideDistance</a:t>
            </a:r>
            <a:r>
              <a:rPr lang="en-IN" sz="2400" dirty="0">
                <a:solidFill>
                  <a:srgbClr val="FF0000"/>
                </a:solidFill>
              </a:rPr>
              <a:t>		</a:t>
            </a:r>
            <a:r>
              <a:rPr lang="en-IN" sz="2400" dirty="0" err="1">
                <a:solidFill>
                  <a:srgbClr val="FF0000"/>
                </a:solidFill>
              </a:rPr>
              <a:t>walkDistance</a:t>
            </a:r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 err="1">
                <a:solidFill>
                  <a:srgbClr val="FF0000"/>
                </a:solidFill>
              </a:rPr>
              <a:t>weaponsAcquired</a:t>
            </a:r>
            <a:r>
              <a:rPr lang="en-IN" sz="2400" dirty="0">
                <a:solidFill>
                  <a:srgbClr val="FF0000"/>
                </a:solidFill>
              </a:rPr>
              <a:t>	</a:t>
            </a:r>
            <a:r>
              <a:rPr lang="en-IN" sz="2400" dirty="0" err="1">
                <a:solidFill>
                  <a:srgbClr val="FF0000"/>
                </a:solidFill>
              </a:rPr>
              <a:t>winPoints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 err="1">
                <a:solidFill>
                  <a:srgbClr val="FF0000"/>
                </a:solidFill>
              </a:rPr>
              <a:t>headshotKills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>
                <a:solidFill>
                  <a:schemeClr val="bg1"/>
                </a:solidFill>
              </a:rPr>
              <a:t>is not significant and hence</a:t>
            </a:r>
          </a:p>
          <a:p>
            <a:r>
              <a:rPr lang="en-IN" sz="2400" dirty="0">
                <a:solidFill>
                  <a:schemeClr val="bg1"/>
                </a:solidFill>
              </a:rPr>
              <a:t>removing it in the next run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98" y="1158674"/>
            <a:ext cx="5784146" cy="48544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04485" y="4229100"/>
            <a:ext cx="738553" cy="21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89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51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Model 1 – Numeric Variables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310819" y="1158674"/>
            <a:ext cx="55524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Final Model 1 with all significant predictors</a:t>
            </a:r>
          </a:p>
          <a:p>
            <a:r>
              <a:rPr lang="en-IN" sz="2400" dirty="0">
                <a:solidFill>
                  <a:schemeClr val="bg1"/>
                </a:solidFill>
              </a:rPr>
              <a:t>For a alpha value of </a:t>
            </a:r>
            <a:r>
              <a:rPr lang="en-IN" sz="2400" dirty="0">
                <a:solidFill>
                  <a:srgbClr val="FF0000"/>
                </a:solidFill>
              </a:rPr>
              <a:t>0.95</a:t>
            </a:r>
          </a:p>
          <a:p>
            <a:r>
              <a:rPr lang="en-IN" sz="2400" dirty="0">
                <a:solidFill>
                  <a:schemeClr val="bg1"/>
                </a:solidFill>
              </a:rPr>
              <a:t>All variables have p-value </a:t>
            </a:r>
            <a:r>
              <a:rPr lang="en-IN" sz="2400" dirty="0">
                <a:solidFill>
                  <a:srgbClr val="FF0000"/>
                </a:solidFill>
              </a:rPr>
              <a:t>&lt; 0.05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rgbClr val="FF0000"/>
                </a:solidFill>
              </a:rPr>
              <a:t>Assists			boosts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damageDealt</a:t>
            </a:r>
            <a:r>
              <a:rPr lang="en-IN" sz="2400" dirty="0">
                <a:solidFill>
                  <a:srgbClr val="FF0000"/>
                </a:solidFill>
              </a:rPr>
              <a:t>		DBNOs</a:t>
            </a:r>
          </a:p>
          <a:p>
            <a:r>
              <a:rPr lang="en-IN" sz="2400" dirty="0">
                <a:solidFill>
                  <a:srgbClr val="FF0000"/>
                </a:solidFill>
              </a:rPr>
              <a:t>heals</a:t>
            </a:r>
          </a:p>
          <a:p>
            <a:r>
              <a:rPr lang="en-IN" sz="2400" dirty="0">
                <a:solidFill>
                  <a:srgbClr val="FF0000"/>
                </a:solidFill>
              </a:rPr>
              <a:t>Kills			revives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rideDistance</a:t>
            </a:r>
            <a:r>
              <a:rPr lang="en-IN" sz="2400" dirty="0">
                <a:solidFill>
                  <a:srgbClr val="FF0000"/>
                </a:solidFill>
              </a:rPr>
              <a:t>		</a:t>
            </a:r>
            <a:r>
              <a:rPr lang="en-IN" sz="2400" dirty="0" err="1">
                <a:solidFill>
                  <a:srgbClr val="FF0000"/>
                </a:solidFill>
              </a:rPr>
              <a:t>walkDistance</a:t>
            </a:r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 err="1">
                <a:solidFill>
                  <a:srgbClr val="FF0000"/>
                </a:solidFill>
              </a:rPr>
              <a:t>weaponsAcquired</a:t>
            </a:r>
            <a:r>
              <a:rPr lang="en-IN" sz="2400" dirty="0">
                <a:solidFill>
                  <a:srgbClr val="FF0000"/>
                </a:solidFill>
              </a:rPr>
              <a:t>	</a:t>
            </a:r>
            <a:r>
              <a:rPr lang="en-IN" sz="2400" dirty="0" err="1">
                <a:solidFill>
                  <a:srgbClr val="FF0000"/>
                </a:solidFill>
              </a:rPr>
              <a:t>winPoints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Adjusted R-square  </a:t>
            </a:r>
            <a:r>
              <a:rPr lang="en-IN" sz="2400" dirty="0">
                <a:solidFill>
                  <a:srgbClr val="FF0000"/>
                </a:solidFill>
              </a:rPr>
              <a:t>0.7217</a:t>
            </a: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04485" y="4229100"/>
            <a:ext cx="738553" cy="21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248" y="1158674"/>
            <a:ext cx="6103081" cy="489043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09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510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Model 2 – Numeric Variables along with Dummy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310819" y="1158674"/>
            <a:ext cx="5552429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Choosing the below variables for running multiple regression along with dummy variables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Numeric:</a:t>
            </a:r>
          </a:p>
          <a:p>
            <a:r>
              <a:rPr lang="en-IN" sz="2400" dirty="0">
                <a:solidFill>
                  <a:srgbClr val="FF0000"/>
                </a:solidFill>
              </a:rPr>
              <a:t>Assists	boosts </a:t>
            </a:r>
            <a:r>
              <a:rPr lang="en-IN" sz="2400" dirty="0" err="1">
                <a:solidFill>
                  <a:srgbClr val="FF0000"/>
                </a:solidFill>
              </a:rPr>
              <a:t>damageDealt</a:t>
            </a:r>
            <a:r>
              <a:rPr lang="en-IN" sz="2400" dirty="0">
                <a:solidFill>
                  <a:srgbClr val="FF0000"/>
                </a:solidFill>
              </a:rPr>
              <a:t> DBNOs</a:t>
            </a:r>
          </a:p>
          <a:p>
            <a:r>
              <a:rPr lang="en-IN" sz="2400" dirty="0">
                <a:solidFill>
                  <a:srgbClr val="FF0000"/>
                </a:solidFill>
              </a:rPr>
              <a:t>Heals Kills revives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rideDistance</a:t>
            </a:r>
            <a:r>
              <a:rPr lang="en-IN" sz="2400" dirty="0">
                <a:solidFill>
                  <a:srgbClr val="FF0000"/>
                </a:solidFill>
              </a:rPr>
              <a:t>	</a:t>
            </a:r>
            <a:r>
              <a:rPr lang="en-IN" sz="2400" dirty="0" err="1">
                <a:solidFill>
                  <a:srgbClr val="FF0000"/>
                </a:solidFill>
              </a:rPr>
              <a:t>walkDistance</a:t>
            </a:r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 err="1">
                <a:solidFill>
                  <a:srgbClr val="FF0000"/>
                </a:solidFill>
              </a:rPr>
              <a:t>weaponsAcquired</a:t>
            </a:r>
            <a:r>
              <a:rPr lang="en-IN" sz="2400" dirty="0">
                <a:solidFill>
                  <a:srgbClr val="FF0000"/>
                </a:solidFill>
              </a:rPr>
              <a:t>	</a:t>
            </a:r>
            <a:r>
              <a:rPr lang="en-IN" sz="2400" dirty="0" err="1">
                <a:solidFill>
                  <a:srgbClr val="FF0000"/>
                </a:solidFill>
              </a:rPr>
              <a:t>winPoints</a:t>
            </a:r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Dummy:</a:t>
            </a:r>
          </a:p>
          <a:p>
            <a:r>
              <a:rPr lang="en-IN" sz="2400" dirty="0" err="1">
                <a:solidFill>
                  <a:srgbClr val="FF0000"/>
                </a:solidFill>
              </a:rPr>
              <a:t>squad_dummy</a:t>
            </a:r>
            <a:r>
              <a:rPr lang="en-IN" sz="2400" dirty="0">
                <a:solidFill>
                  <a:srgbClr val="FF0000"/>
                </a:solidFill>
              </a:rPr>
              <a:t>, </a:t>
            </a:r>
            <a:r>
              <a:rPr lang="en-IN" sz="2400" dirty="0" err="1">
                <a:solidFill>
                  <a:srgbClr val="FF0000"/>
                </a:solidFill>
              </a:rPr>
              <a:t>duo_dummy</a:t>
            </a:r>
            <a:r>
              <a:rPr lang="en-IN" sz="2400" dirty="0">
                <a:solidFill>
                  <a:srgbClr val="FF0000"/>
                </a:solidFill>
              </a:rPr>
              <a:t> &amp; </a:t>
            </a:r>
            <a:r>
              <a:rPr lang="en-IN" sz="2400" dirty="0" err="1">
                <a:solidFill>
                  <a:srgbClr val="FF0000"/>
                </a:solidFill>
              </a:rPr>
              <a:t>solo_dummy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Adjusted R-square increases to </a:t>
            </a:r>
            <a:r>
              <a:rPr lang="en-IN" sz="2400" dirty="0">
                <a:solidFill>
                  <a:srgbClr val="FF0000"/>
                </a:solidFill>
              </a:rPr>
              <a:t>0.7310</a:t>
            </a: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04485" y="4229100"/>
            <a:ext cx="738553" cy="2198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340" y="1271946"/>
            <a:ext cx="6158889" cy="439568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39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404446" y="450788"/>
            <a:ext cx="1170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Model 3 – Numeric , Dummy and Interaction Variables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221988" y="1156763"/>
            <a:ext cx="627552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Final Model with all significant predictors</a:t>
            </a:r>
          </a:p>
          <a:p>
            <a:r>
              <a:rPr lang="en-IN" sz="2400" dirty="0">
                <a:solidFill>
                  <a:schemeClr val="bg1"/>
                </a:solidFill>
              </a:rPr>
              <a:t>For a alpha value of </a:t>
            </a:r>
            <a:r>
              <a:rPr lang="en-IN" sz="2400" dirty="0">
                <a:solidFill>
                  <a:srgbClr val="FF0000"/>
                </a:solidFill>
              </a:rPr>
              <a:t>0.95</a:t>
            </a:r>
          </a:p>
          <a:p>
            <a:r>
              <a:rPr lang="en-IN" sz="2400" dirty="0">
                <a:solidFill>
                  <a:srgbClr val="FF0000"/>
                </a:solidFill>
              </a:rPr>
              <a:t>All variables have p-value &lt; 0.05</a:t>
            </a:r>
          </a:p>
          <a:p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Constant Reference: </a:t>
            </a:r>
            <a:r>
              <a:rPr lang="en-IN" sz="2400" dirty="0">
                <a:solidFill>
                  <a:srgbClr val="FF0000"/>
                </a:solidFill>
              </a:rPr>
              <a:t>solo_dummy </a:t>
            </a:r>
            <a:r>
              <a:rPr lang="en-IN" sz="2400" dirty="0">
                <a:solidFill>
                  <a:schemeClr val="bg1"/>
                </a:solidFill>
              </a:rPr>
              <a:t>and</a:t>
            </a:r>
            <a:r>
              <a:rPr lang="en-IN" sz="2400" dirty="0">
                <a:solidFill>
                  <a:srgbClr val="FF0000"/>
                </a:solidFill>
              </a:rPr>
              <a:t> solo_kill_int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 err="1">
                <a:solidFill>
                  <a:schemeClr val="bg1"/>
                </a:solidFill>
              </a:rPr>
              <a:t>WinPlace</a:t>
            </a:r>
            <a:r>
              <a:rPr lang="en-IN" sz="2400" dirty="0">
                <a:solidFill>
                  <a:schemeClr val="bg1"/>
                </a:solidFill>
              </a:rPr>
              <a:t> % = Constant + b0*</a:t>
            </a:r>
            <a:r>
              <a:rPr lang="en-IN" sz="2400" dirty="0">
                <a:solidFill>
                  <a:srgbClr val="FF0000"/>
                </a:solidFill>
              </a:rPr>
              <a:t>assists</a:t>
            </a:r>
            <a:r>
              <a:rPr lang="en-IN" sz="2400" dirty="0">
                <a:solidFill>
                  <a:schemeClr val="bg1"/>
                </a:solidFill>
              </a:rPr>
              <a:t> + b1*</a:t>
            </a:r>
            <a:r>
              <a:rPr lang="en-IN" sz="2400" dirty="0">
                <a:solidFill>
                  <a:srgbClr val="FF0000"/>
                </a:solidFill>
              </a:rPr>
              <a:t>boosts</a:t>
            </a:r>
            <a:r>
              <a:rPr lang="en-IN" sz="2400" dirty="0">
                <a:solidFill>
                  <a:schemeClr val="bg1"/>
                </a:solidFill>
              </a:rPr>
              <a:t> + b2*</a:t>
            </a:r>
            <a:r>
              <a:rPr lang="en-IN" sz="2400" dirty="0">
                <a:solidFill>
                  <a:srgbClr val="FF0000"/>
                </a:solidFill>
              </a:rPr>
              <a:t>heals</a:t>
            </a:r>
            <a:r>
              <a:rPr lang="en-IN" sz="2400" dirty="0">
                <a:solidFill>
                  <a:schemeClr val="bg1"/>
                </a:solidFill>
              </a:rPr>
              <a:t> + b3*</a:t>
            </a:r>
            <a:r>
              <a:rPr lang="en-IN" sz="2400" dirty="0">
                <a:solidFill>
                  <a:srgbClr val="FF0000"/>
                </a:solidFill>
              </a:rPr>
              <a:t>kills</a:t>
            </a:r>
            <a:r>
              <a:rPr lang="en-IN" sz="2400" dirty="0">
                <a:solidFill>
                  <a:schemeClr val="bg1"/>
                </a:solidFill>
              </a:rPr>
              <a:t> + b4*</a:t>
            </a:r>
            <a:r>
              <a:rPr lang="en-IN" sz="2400" dirty="0">
                <a:solidFill>
                  <a:srgbClr val="FF0000"/>
                </a:solidFill>
              </a:rPr>
              <a:t>squad_dummy</a:t>
            </a:r>
            <a:r>
              <a:rPr lang="en-IN" sz="2400" dirty="0">
                <a:solidFill>
                  <a:schemeClr val="bg1"/>
                </a:solidFill>
              </a:rPr>
              <a:t> + b5*</a:t>
            </a:r>
            <a:r>
              <a:rPr lang="en-IN" sz="2400" dirty="0">
                <a:solidFill>
                  <a:srgbClr val="FF0000"/>
                </a:solidFill>
              </a:rPr>
              <a:t>duo_dummy</a:t>
            </a:r>
            <a:r>
              <a:rPr lang="en-IN" sz="2400" dirty="0">
                <a:solidFill>
                  <a:schemeClr val="bg1"/>
                </a:solidFill>
              </a:rPr>
              <a:t> + b6*</a:t>
            </a:r>
            <a:r>
              <a:rPr lang="en-IN" sz="2400" dirty="0">
                <a:solidFill>
                  <a:srgbClr val="FF0000"/>
                </a:solidFill>
              </a:rPr>
              <a:t>squad_kill_int</a:t>
            </a:r>
            <a:r>
              <a:rPr lang="en-IN" sz="2400" dirty="0">
                <a:solidFill>
                  <a:schemeClr val="bg1"/>
                </a:solidFill>
              </a:rPr>
              <a:t> + b7*</a:t>
            </a:r>
            <a:r>
              <a:rPr lang="en-IN" sz="2400" dirty="0">
                <a:solidFill>
                  <a:srgbClr val="FF0000"/>
                </a:solidFill>
              </a:rPr>
              <a:t>duo_kill_int</a:t>
            </a:r>
            <a:r>
              <a:rPr lang="en-IN" sz="2400" dirty="0">
                <a:solidFill>
                  <a:schemeClr val="bg1"/>
                </a:solidFill>
              </a:rPr>
              <a:t> + b8*</a:t>
            </a:r>
            <a:r>
              <a:rPr lang="en-IN" sz="2400" dirty="0">
                <a:solidFill>
                  <a:srgbClr val="FF0000"/>
                </a:solidFill>
              </a:rPr>
              <a:t>revives</a:t>
            </a:r>
            <a:r>
              <a:rPr lang="en-IN" sz="2400" dirty="0">
                <a:solidFill>
                  <a:schemeClr val="bg1"/>
                </a:solidFill>
              </a:rPr>
              <a:t> + b9*</a:t>
            </a:r>
            <a:r>
              <a:rPr lang="en-IN" sz="2400" dirty="0" err="1">
                <a:solidFill>
                  <a:srgbClr val="FF0000"/>
                </a:solidFill>
              </a:rPr>
              <a:t>rideDistance</a:t>
            </a:r>
            <a:r>
              <a:rPr lang="en-IN" sz="2400" dirty="0">
                <a:solidFill>
                  <a:schemeClr val="bg1"/>
                </a:solidFill>
              </a:rPr>
              <a:t> + b10*</a:t>
            </a:r>
            <a:r>
              <a:rPr lang="en-IN" sz="2400" dirty="0" err="1">
                <a:solidFill>
                  <a:srgbClr val="FF0000"/>
                </a:solidFill>
              </a:rPr>
              <a:t>walkDistance</a:t>
            </a:r>
            <a:r>
              <a:rPr lang="en-IN" sz="2400" dirty="0">
                <a:solidFill>
                  <a:schemeClr val="bg1"/>
                </a:solidFill>
              </a:rPr>
              <a:t> + b11*</a:t>
            </a:r>
            <a:r>
              <a:rPr lang="en-IN" sz="2400" dirty="0" err="1">
                <a:solidFill>
                  <a:srgbClr val="FF0000"/>
                </a:solidFill>
              </a:rPr>
              <a:t>weaponsAcquired</a:t>
            </a:r>
            <a:r>
              <a:rPr lang="en-IN" sz="2400" dirty="0">
                <a:solidFill>
                  <a:schemeClr val="bg1"/>
                </a:solidFill>
              </a:rPr>
              <a:t> + b12*</a:t>
            </a:r>
            <a:r>
              <a:rPr lang="en-IN" sz="2400" dirty="0" err="1">
                <a:solidFill>
                  <a:srgbClr val="FF0000"/>
                </a:solidFill>
              </a:rPr>
              <a:t>winPoints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Adjusted R-square increases to </a:t>
            </a:r>
            <a:r>
              <a:rPr lang="en-IN" sz="2400" dirty="0">
                <a:solidFill>
                  <a:srgbClr val="FF0000"/>
                </a:solidFill>
              </a:rPr>
              <a:t>0.7313</a:t>
            </a: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334" y="1260111"/>
            <a:ext cx="5366756" cy="48769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90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11189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404446" y="450788"/>
            <a:ext cx="11701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Model Comparison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484553" y="2362350"/>
            <a:ext cx="110861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Model 3 </a:t>
            </a:r>
            <a:r>
              <a:rPr lang="en-IN" sz="2400" dirty="0">
                <a:solidFill>
                  <a:srgbClr val="FF0000"/>
                </a:solidFill>
              </a:rPr>
              <a:t>is the </a:t>
            </a:r>
            <a:r>
              <a:rPr lang="en-IN" sz="2400" dirty="0">
                <a:solidFill>
                  <a:schemeClr val="bg1"/>
                </a:solidFill>
              </a:rPr>
              <a:t>best</a:t>
            </a:r>
            <a:r>
              <a:rPr lang="en-IN" sz="2400" dirty="0">
                <a:solidFill>
                  <a:srgbClr val="FF0000"/>
                </a:solidFill>
              </a:rPr>
              <a:t> model in terms of </a:t>
            </a:r>
            <a:r>
              <a:rPr lang="en-IN" sz="2400" dirty="0">
                <a:solidFill>
                  <a:schemeClr val="bg1"/>
                </a:solidFill>
              </a:rPr>
              <a:t>Adjusted R-square</a:t>
            </a:r>
          </a:p>
          <a:p>
            <a:endParaRPr lang="en-IN" sz="2400" dirty="0">
              <a:solidFill>
                <a:srgbClr val="FF0000"/>
              </a:solidFill>
            </a:endParaRPr>
          </a:p>
          <a:p>
            <a:r>
              <a:rPr lang="en-IN" sz="2400" dirty="0">
                <a:solidFill>
                  <a:srgbClr val="FF0000"/>
                </a:solidFill>
              </a:rPr>
              <a:t>Both </a:t>
            </a:r>
            <a:r>
              <a:rPr lang="en-IN" sz="2400" dirty="0">
                <a:solidFill>
                  <a:schemeClr val="bg1"/>
                </a:solidFill>
              </a:rPr>
              <a:t>dummy</a:t>
            </a:r>
            <a:r>
              <a:rPr lang="en-IN" sz="2400" dirty="0">
                <a:solidFill>
                  <a:srgbClr val="FF0000"/>
                </a:solidFill>
              </a:rPr>
              <a:t> variables and </a:t>
            </a:r>
            <a:r>
              <a:rPr lang="en-IN" sz="2400" dirty="0">
                <a:solidFill>
                  <a:schemeClr val="bg1"/>
                </a:solidFill>
              </a:rPr>
              <a:t>interaction</a:t>
            </a:r>
            <a:r>
              <a:rPr lang="en-IN" sz="2400" dirty="0">
                <a:solidFill>
                  <a:srgbClr val="FF0000"/>
                </a:solidFill>
              </a:rPr>
              <a:t> have an additional effect on </a:t>
            </a:r>
            <a:r>
              <a:rPr lang="en-IN" sz="2400" dirty="0" err="1">
                <a:solidFill>
                  <a:schemeClr val="bg1"/>
                </a:solidFill>
              </a:rPr>
              <a:t>winPlacePer</a:t>
            </a:r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563350"/>
              </p:ext>
            </p:extLst>
          </p:nvPr>
        </p:nvGraphicFramePr>
        <p:xfrm>
          <a:off x="484553" y="1238622"/>
          <a:ext cx="1108612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8939">
                  <a:extLst>
                    <a:ext uri="{9D8B030D-6E8A-4147-A177-3AD203B41FA5}">
                      <a16:colId xmlns:a16="http://schemas.microsoft.com/office/drawing/2014/main" val="273928437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3450260219"/>
                    </a:ext>
                  </a:extLst>
                </a:gridCol>
                <a:gridCol w="4703884">
                  <a:extLst>
                    <a:ext uri="{9D8B030D-6E8A-4147-A177-3AD203B41FA5}">
                      <a16:colId xmlns:a16="http://schemas.microsoft.com/office/drawing/2014/main" val="145584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 1 – Numeric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2 – Numeric &amp; Dummy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 3 – Numeric, Dummy &amp; Interaction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3894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Adjusted R-square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– </a:t>
                      </a:r>
                      <a:r>
                        <a:rPr lang="en-US" baseline="0" dirty="0">
                          <a:solidFill>
                            <a:srgbClr val="FF0000"/>
                          </a:solidFill>
                        </a:rPr>
                        <a:t>0.7217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Adjusted R-square –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Adjusted R-square –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0.7313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2152312"/>
                  </a:ext>
                </a:extLst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57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8792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5" y="450788"/>
            <a:ext cx="11186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Interpreting the </a:t>
            </a:r>
            <a:r>
              <a:rPr lang="en-IN" sz="4000" b="1" dirty="0">
                <a:solidFill>
                  <a:schemeClr val="bg1"/>
                </a:solidFill>
              </a:rPr>
              <a:t>coefficients</a:t>
            </a:r>
            <a:r>
              <a:rPr lang="en-IN" sz="4000" b="1" dirty="0">
                <a:solidFill>
                  <a:srgbClr val="FF0000"/>
                </a:solidFill>
              </a:rPr>
              <a:t> of the predictors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221988" y="1156763"/>
            <a:ext cx="5686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595105" y="1211484"/>
            <a:ext cx="11432772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Assists</a:t>
            </a:r>
            <a:r>
              <a:rPr lang="en-IN" sz="2000" dirty="0">
                <a:solidFill>
                  <a:schemeClr val="bg1"/>
                </a:solidFill>
              </a:rPr>
              <a:t> – Keeping all other variables constant, for </a:t>
            </a:r>
            <a:r>
              <a:rPr lang="en-IN" sz="2000" dirty="0">
                <a:solidFill>
                  <a:srgbClr val="FF0000"/>
                </a:solidFill>
              </a:rPr>
              <a:t>one additional assist </a:t>
            </a:r>
            <a:r>
              <a:rPr lang="en-IN" sz="2000" dirty="0">
                <a:solidFill>
                  <a:schemeClr val="bg1"/>
                </a:solidFill>
              </a:rPr>
              <a:t>provided by the player, the predicted chances of winning the game </a:t>
            </a:r>
            <a:r>
              <a:rPr lang="en-IN" sz="2000" dirty="0">
                <a:solidFill>
                  <a:srgbClr val="FF0000"/>
                </a:solidFill>
              </a:rPr>
              <a:t>increases by 2.65%</a:t>
            </a:r>
          </a:p>
          <a:p>
            <a:endParaRPr lang="en-IN" sz="2000" dirty="0">
              <a:solidFill>
                <a:srgbClr val="FF0000"/>
              </a:solidFill>
            </a:endParaRPr>
          </a:p>
          <a:p>
            <a:r>
              <a:rPr lang="en-IN" sz="2000" dirty="0">
                <a:solidFill>
                  <a:srgbClr val="FF0000"/>
                </a:solidFill>
              </a:rPr>
              <a:t>Kills – </a:t>
            </a:r>
            <a:r>
              <a:rPr lang="en-IN" sz="2000" dirty="0">
                <a:solidFill>
                  <a:schemeClr val="bg1"/>
                </a:solidFill>
              </a:rPr>
              <a:t>Keeping all other variables constant</a:t>
            </a:r>
            <a:r>
              <a:rPr lang="en-IN" sz="2000" dirty="0">
                <a:solidFill>
                  <a:srgbClr val="FF0000"/>
                </a:solidFill>
              </a:rPr>
              <a:t>, for one additional enemy killed </a:t>
            </a:r>
            <a:r>
              <a:rPr lang="en-IN" sz="2000" dirty="0">
                <a:solidFill>
                  <a:schemeClr val="bg1"/>
                </a:solidFill>
              </a:rPr>
              <a:t>by the player, the predicted chances of winning the game </a:t>
            </a:r>
            <a:r>
              <a:rPr lang="en-IN" sz="2000" dirty="0">
                <a:solidFill>
                  <a:srgbClr val="FF0000"/>
                </a:solidFill>
              </a:rPr>
              <a:t>increases by 2.42%</a:t>
            </a:r>
          </a:p>
          <a:p>
            <a:endParaRPr lang="en-IN" sz="2000" dirty="0">
              <a:solidFill>
                <a:srgbClr val="FF0000"/>
              </a:solidFill>
            </a:endParaRPr>
          </a:p>
          <a:p>
            <a:r>
              <a:rPr lang="en-IN" sz="2000" dirty="0" err="1">
                <a:solidFill>
                  <a:srgbClr val="FF0000"/>
                </a:solidFill>
              </a:rPr>
              <a:t>Squad_dummy</a:t>
            </a:r>
            <a:r>
              <a:rPr lang="en-IN" sz="2000" dirty="0">
                <a:solidFill>
                  <a:srgbClr val="FF0000"/>
                </a:solidFill>
              </a:rPr>
              <a:t> - </a:t>
            </a:r>
            <a:r>
              <a:rPr lang="en-IN" sz="2000" dirty="0">
                <a:solidFill>
                  <a:schemeClr val="bg1"/>
                </a:solidFill>
              </a:rPr>
              <a:t>Keeping all other variables constant, the predicted chances of winning the game </a:t>
            </a:r>
            <a:r>
              <a:rPr lang="en-IN" sz="2000" dirty="0">
                <a:solidFill>
                  <a:srgbClr val="FF0000"/>
                </a:solidFill>
              </a:rPr>
              <a:t>decreases</a:t>
            </a:r>
            <a:r>
              <a:rPr lang="en-IN" sz="2000" dirty="0">
                <a:solidFill>
                  <a:schemeClr val="bg1"/>
                </a:solidFill>
              </a:rPr>
              <a:t> by </a:t>
            </a:r>
            <a:r>
              <a:rPr lang="en-IN" sz="2000" dirty="0">
                <a:solidFill>
                  <a:srgbClr val="FF0000"/>
                </a:solidFill>
              </a:rPr>
              <a:t>7.31% more</a:t>
            </a:r>
            <a:r>
              <a:rPr lang="en-IN" sz="2000" dirty="0">
                <a:solidFill>
                  <a:schemeClr val="bg1"/>
                </a:solidFill>
              </a:rPr>
              <a:t> if the match_type is </a:t>
            </a:r>
            <a:r>
              <a:rPr lang="en-IN" sz="2000" dirty="0">
                <a:solidFill>
                  <a:srgbClr val="FF0000"/>
                </a:solidFill>
              </a:rPr>
              <a:t>squad</a:t>
            </a:r>
            <a:r>
              <a:rPr lang="en-IN" sz="2000" dirty="0">
                <a:solidFill>
                  <a:schemeClr val="bg1"/>
                </a:solidFill>
              </a:rPr>
              <a:t> battle compared to </a:t>
            </a:r>
            <a:r>
              <a:rPr lang="en-IN" sz="2000" dirty="0">
                <a:solidFill>
                  <a:srgbClr val="FF0000"/>
                </a:solidFill>
              </a:rPr>
              <a:t>solo</a:t>
            </a:r>
            <a:r>
              <a:rPr lang="en-IN" sz="2000" dirty="0">
                <a:solidFill>
                  <a:schemeClr val="bg1"/>
                </a:solidFill>
              </a:rPr>
              <a:t> battle</a:t>
            </a:r>
          </a:p>
          <a:p>
            <a:endParaRPr lang="en-IN" sz="2000" dirty="0">
              <a:solidFill>
                <a:schemeClr val="bg1"/>
              </a:solidFill>
            </a:endParaRPr>
          </a:p>
          <a:p>
            <a:r>
              <a:rPr lang="en-IN" sz="2000" dirty="0" err="1">
                <a:solidFill>
                  <a:srgbClr val="FF0000"/>
                </a:solidFill>
              </a:rPr>
              <a:t>Squad_kill_int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dirty="0">
                <a:solidFill>
                  <a:srgbClr val="FF0000"/>
                </a:solidFill>
              </a:rPr>
              <a:t>- </a:t>
            </a:r>
            <a:r>
              <a:rPr lang="en-IN" sz="2000" dirty="0">
                <a:solidFill>
                  <a:schemeClr val="bg1"/>
                </a:solidFill>
              </a:rPr>
              <a:t>Keeping all other variables constant, for </a:t>
            </a:r>
            <a:r>
              <a:rPr lang="en-IN" sz="2000" dirty="0">
                <a:solidFill>
                  <a:srgbClr val="FF0000"/>
                </a:solidFill>
              </a:rPr>
              <a:t>squad battles </a:t>
            </a:r>
            <a:r>
              <a:rPr lang="en-IN" sz="2000" dirty="0">
                <a:solidFill>
                  <a:schemeClr val="bg1"/>
                </a:solidFill>
              </a:rPr>
              <a:t>every </a:t>
            </a:r>
            <a:r>
              <a:rPr lang="en-IN" sz="2000" dirty="0">
                <a:solidFill>
                  <a:srgbClr val="FF0000"/>
                </a:solidFill>
              </a:rPr>
              <a:t>additional enemy killed </a:t>
            </a:r>
            <a:r>
              <a:rPr lang="en-IN" sz="2000" dirty="0">
                <a:solidFill>
                  <a:schemeClr val="bg1"/>
                </a:solidFill>
              </a:rPr>
              <a:t>by the player is predicted to </a:t>
            </a:r>
            <a:r>
              <a:rPr lang="en-IN" sz="2000" dirty="0">
                <a:solidFill>
                  <a:srgbClr val="FF0000"/>
                </a:solidFill>
              </a:rPr>
              <a:t>decrease</a:t>
            </a:r>
            <a:r>
              <a:rPr lang="en-IN" sz="2000" dirty="0">
                <a:solidFill>
                  <a:schemeClr val="bg1"/>
                </a:solidFill>
              </a:rPr>
              <a:t> the winning percentage by </a:t>
            </a:r>
            <a:r>
              <a:rPr lang="en-IN" sz="2000" dirty="0">
                <a:solidFill>
                  <a:srgbClr val="FF0000"/>
                </a:solidFill>
              </a:rPr>
              <a:t>1.20% more</a:t>
            </a:r>
            <a:r>
              <a:rPr lang="en-IN" sz="2000" dirty="0">
                <a:solidFill>
                  <a:schemeClr val="bg1"/>
                </a:solidFill>
              </a:rPr>
              <a:t> than for </a:t>
            </a:r>
            <a:r>
              <a:rPr lang="en-IN" sz="2000" dirty="0">
                <a:solidFill>
                  <a:srgbClr val="FF0000"/>
                </a:solidFill>
              </a:rPr>
              <a:t>solo</a:t>
            </a:r>
            <a:r>
              <a:rPr lang="en-IN" sz="2000" dirty="0">
                <a:solidFill>
                  <a:schemeClr val="bg1"/>
                </a:solidFill>
              </a:rPr>
              <a:t> battles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4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9AB65E-0A95-4943-A53C-BF07F0B384BA}"/>
              </a:ext>
            </a:extLst>
          </p:cNvPr>
          <p:cNvSpPr/>
          <p:nvPr/>
        </p:nvSpPr>
        <p:spPr>
          <a:xfrm>
            <a:off x="0" y="0"/>
            <a:ext cx="8334375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25801-9C58-40EA-8D93-3414E69C8D3E}"/>
              </a:ext>
            </a:extLst>
          </p:cNvPr>
          <p:cNvSpPr txBox="1"/>
          <p:nvPr/>
        </p:nvSpPr>
        <p:spPr>
          <a:xfrm>
            <a:off x="286992" y="238539"/>
            <a:ext cx="795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2"/>
                </a:solidFill>
              </a:rPr>
              <a:t>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FCE47F-CD96-4DF6-AA9B-AF32FE4E6C4D}"/>
              </a:ext>
            </a:extLst>
          </p:cNvPr>
          <p:cNvSpPr/>
          <p:nvPr/>
        </p:nvSpPr>
        <p:spPr>
          <a:xfrm>
            <a:off x="286992" y="1058793"/>
            <a:ext cx="7871792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To explain the </a:t>
            </a:r>
            <a:r>
              <a:rPr lang="en-IN" sz="2400" b="1" dirty="0">
                <a:solidFill>
                  <a:srgbClr val="FF0000"/>
                </a:solidFill>
              </a:rPr>
              <a:t>dataset </a:t>
            </a:r>
            <a:r>
              <a:rPr lang="en-IN" sz="2400" dirty="0">
                <a:solidFill>
                  <a:schemeClr val="bg1"/>
                </a:solidFill>
              </a:rPr>
              <a:t>and </a:t>
            </a:r>
            <a:r>
              <a:rPr lang="en-IN" sz="2400" b="1" dirty="0">
                <a:solidFill>
                  <a:srgbClr val="FF0000"/>
                </a:solidFill>
              </a:rPr>
              <a:t>sampling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To understand the relationship between the </a:t>
            </a:r>
            <a:r>
              <a:rPr lang="en-IN" sz="2400" b="1" dirty="0">
                <a:solidFill>
                  <a:srgbClr val="FF0000"/>
                </a:solidFill>
              </a:rPr>
              <a:t>numerical </a:t>
            </a:r>
            <a:r>
              <a:rPr lang="en-IN" sz="2400" dirty="0">
                <a:solidFill>
                  <a:schemeClr val="bg1"/>
                </a:solidFill>
              </a:rPr>
              <a:t>and </a:t>
            </a:r>
            <a:r>
              <a:rPr lang="en-IN" sz="2400" b="1" dirty="0">
                <a:solidFill>
                  <a:srgbClr val="FF0000"/>
                </a:solidFill>
              </a:rPr>
              <a:t>categorical</a:t>
            </a:r>
            <a:r>
              <a:rPr lang="en-IN" sz="2400" dirty="0">
                <a:solidFill>
                  <a:schemeClr val="bg1"/>
                </a:solidFill>
              </a:rPr>
              <a:t> variable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Performing </a:t>
            </a:r>
            <a:r>
              <a:rPr lang="en-IN" sz="2400" b="1" dirty="0">
                <a:solidFill>
                  <a:srgbClr val="FF0000"/>
                </a:solidFill>
              </a:rPr>
              <a:t>exploratory data analysis </a:t>
            </a:r>
            <a:r>
              <a:rPr lang="en-IN" sz="2400" dirty="0">
                <a:solidFill>
                  <a:schemeClr val="bg1"/>
                </a:solidFill>
              </a:rPr>
              <a:t>on the different variables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Report the key findings in terms of descriptive statistics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1E21D6E-0C83-4CDA-9B89-C54635DCC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6" y="0"/>
            <a:ext cx="39056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7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11189" y="8792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5" y="450788"/>
            <a:ext cx="11186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Prediction and Calculating Evaluation Metrics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4637943" y="5338583"/>
            <a:ext cx="2184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MAD – 12.32</a:t>
            </a:r>
          </a:p>
          <a:p>
            <a:r>
              <a:rPr lang="en-IN" sz="2400" dirty="0">
                <a:solidFill>
                  <a:schemeClr val="bg1"/>
                </a:solidFill>
              </a:rPr>
              <a:t>MSE – 254.44</a:t>
            </a:r>
          </a:p>
          <a:p>
            <a:r>
              <a:rPr lang="en-IN" sz="2400" dirty="0">
                <a:solidFill>
                  <a:schemeClr val="bg1"/>
                </a:solidFill>
              </a:rPr>
              <a:t>RMSE – 15.95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30</a:t>
            </a:fld>
            <a:endParaRPr lang="en-US"/>
          </a:p>
        </p:txBody>
      </p:sp>
      <p:pic>
        <p:nvPicPr>
          <p:cNvPr id="1028" name="Picture 4" descr="https://attachment.outlook.office.net/owa/okmutrej@syr.edu/service.svc/s/GetFileAttachment?id=AQMkADUyMWZlNjE2LTFiMzktNDljMy1hNTI1LTc0MmI1ZDFmOWEyZQBGAAAD8r0fOw3QMEO3KtNduxQhwQcA%2BXTdPqQ50kyocBv1EVTKbgAAAgEMAAAA%2BXTdPqQ50kyocBv1EVTKbgABh%2Bb5CgAAAAESABAAuhtRKUL2S0qG0fAid3%2FEiQ%3D%3D&amp;X-OWA-CANARY=7jPAF8hdjEeAMv0x2FcyGeCFr_drXdYY9qZQfqGuOBxNG7ad81fNIcF17hy3sv2KPql4DTXm82E.&amp;token=eyJhbGciOiJSUzI1NiIsImtpZCI6IjA2MDBGOUY2NzQ2MjA3MzdFNzM0MDRFMjg3QzQ1QTgxOENCN0NFQjgiLCJ4NXQiOiJCZ0Q1OW5SaUJ6Zm5OQVRpaDhSYWdZeTN6cmciLCJ0eXAiOiJKV1QifQ.eyJ2ZXIiOiJFeGNoYW5nZS5DYWxsYmFjay5WMSIsImFwcGN0eHNlbmRlciI6Ik93YURvd25sb2FkQDQyNzhhNDAyLTFhOWUtNGViOS04NDE0LWZmYjU1YTVmY2YxZSIsImFwcGN0eCI6IntcIm1zZXhjaHByb3RcIjpcIm93YVwiLFwicHJpbWFyeXNpZFwiOlwiUy0xLTUtMjEtMzk3MDQ2NzEyNi0yNTgyNjE0ODY1LTEyMzUyODQ3NDgtNDEzMjkyOTNcIixcInB1aWRcIjpcIjExNTM3NjU5MzIyMzcwMDMzMzBcIixcIm9pZFwiOlwiYTg1MzViYzYtNTYxNC00ZmI1LThlN2EtY2RmYmUyOWU0M2QyXCIsXCJzY29wZVwiOlwiT3dhRG93bmxvYWRcIn0iLCJuYmYiOjE1NDQzMTQ1NjksImV4cCI6MTU0NDMxNTE2OSwiaXNzIjoiMDAwMDAwMDItMDAwMC0wZmYxLWNlMDAtMDAwMDAwMDAwMDAwQDQyNzhhNDAyLTFhOWUtNGViOS04NDE0LWZmYjU1YTVmY2YxZSIsImF1ZCI6IjAwMDAwMDAyLTAwMDAtMGZmMS1jZTAwLTAwMDAwMDAwMDAwMC9hdHRhY2htZW50Lm91dGxvb2sub2ZmaWNlLm5ldEA0Mjc4YTQwMi0xYTllLTRlYjktODQxNC1mZmI1NWE1ZmNmMWUifQ.kWIoYswtHap7rAbhjcQ8c_VabWo7y659oOuqwr-0QeXWv3zkEe7m9_5-vExW_7hboX1cQnrXJEymhnYn5tP3GbJUhcNWEsWcz9R5z2RgWbRIKYqY3C-if8lMk141Y8eBfevHKMaBPG4KTiMq5pYAQHeyGrsuyN0VR-IeyecLEn582zMAHcN8ojNUnjvNnsrrtB053g1ZIW_7pmWVhoqzm5sXc98znWhQ6b5kUTYamYKJMoPuSGpoU3qOY1nhlfymGE9r5H0TRCr2L8TRRPlErR4cX2sxnVLatoZHTUoBTcUaV642Hoonv32zlXl0T56u3-l6sMhZWbldpjtBJ_STWw&amp;owa=outlook.office365.com&amp;isImagePrevie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1" y="1137805"/>
            <a:ext cx="7058025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52C03A-F627-A34C-B2BC-682806C7D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238" y="1158674"/>
            <a:ext cx="2413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42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11189" y="8792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5" y="450788"/>
            <a:ext cx="11186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Conclusion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C191A-B9A1-4960-8DFA-19F1963A13AE}"/>
              </a:ext>
            </a:extLst>
          </p:cNvPr>
          <p:cNvSpPr txBox="1"/>
          <p:nvPr/>
        </p:nvSpPr>
        <p:spPr>
          <a:xfrm>
            <a:off x="221988" y="1156763"/>
            <a:ext cx="1170917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Model 3 is the best model with dummy and interaction variables for predicting the </a:t>
            </a:r>
            <a:r>
              <a:rPr lang="en-IN" sz="2400" dirty="0" err="1">
                <a:solidFill>
                  <a:schemeClr val="bg1"/>
                </a:solidFill>
              </a:rPr>
              <a:t>WinPlacePercentage</a:t>
            </a:r>
            <a:r>
              <a:rPr lang="en-IN" sz="2400" dirty="0">
                <a:solidFill>
                  <a:schemeClr val="bg1"/>
                </a:solidFill>
              </a:rPr>
              <a:t> (</a:t>
            </a:r>
            <a:r>
              <a:rPr lang="en-IN" sz="2400" dirty="0">
                <a:solidFill>
                  <a:srgbClr val="FF0000"/>
                </a:solidFill>
              </a:rPr>
              <a:t>Adjusted R square – 0.7313</a:t>
            </a:r>
            <a:r>
              <a:rPr lang="en-IN" sz="2400" dirty="0">
                <a:solidFill>
                  <a:schemeClr val="bg1"/>
                </a:solidFill>
              </a:rPr>
              <a:t>)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The most significant predictors are assists, kills, weapons Acquired, Walk Distance </a:t>
            </a:r>
          </a:p>
          <a:p>
            <a:r>
              <a:rPr lang="en-IN" sz="2400" dirty="0">
                <a:solidFill>
                  <a:schemeClr val="bg1"/>
                </a:solidFill>
              </a:rPr>
              <a:t>and Match type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The final RMSE of the model is </a:t>
            </a:r>
            <a:r>
              <a:rPr lang="en-IN" sz="2400" dirty="0">
                <a:solidFill>
                  <a:srgbClr val="FF0000"/>
                </a:solidFill>
              </a:rPr>
              <a:t>15.95</a:t>
            </a:r>
            <a:r>
              <a:rPr lang="en-IN" sz="2400" dirty="0">
                <a:solidFill>
                  <a:schemeClr val="bg1"/>
                </a:solidFill>
              </a:rPr>
              <a:t> and MAD is </a:t>
            </a:r>
            <a:r>
              <a:rPr lang="en-IN" sz="2400" dirty="0">
                <a:solidFill>
                  <a:srgbClr val="FF0000"/>
                </a:solidFill>
              </a:rPr>
              <a:t>12.32</a:t>
            </a:r>
          </a:p>
          <a:p>
            <a:endParaRPr lang="en-IN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rgbClr val="FF0000"/>
                </a:solidFill>
              </a:rPr>
              <a:t>Players all over the world </a:t>
            </a:r>
            <a:r>
              <a:rPr lang="en-IN" sz="2400" dirty="0">
                <a:solidFill>
                  <a:schemeClr val="bg1"/>
                </a:solidFill>
              </a:rPr>
              <a:t>can study this model and focus on the important elements of the game to </a:t>
            </a:r>
            <a:r>
              <a:rPr lang="en-IN" sz="2400" dirty="0">
                <a:solidFill>
                  <a:srgbClr val="FF0000"/>
                </a:solidFill>
              </a:rPr>
              <a:t>improve their chances of winning </a:t>
            </a:r>
            <a:r>
              <a:rPr lang="en-IN" sz="2400" dirty="0">
                <a:solidFill>
                  <a:schemeClr val="bg1"/>
                </a:solidFill>
              </a:rPr>
              <a:t>( Important elements – Significant Predictors)</a:t>
            </a:r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  <a:p>
            <a:endParaRPr lang="en-IN" sz="2400" dirty="0">
              <a:solidFill>
                <a:srgbClr val="FF0000"/>
              </a:solidFill>
            </a:endParaRPr>
          </a:p>
          <a:p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21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11189" y="8792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 descr="Image result for pubg final image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77" y="911972"/>
            <a:ext cx="8669216" cy="487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542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9AB65E-0A95-4943-A53C-BF07F0B384BA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25801-9C58-40EA-8D93-3414E69C8D3E}"/>
              </a:ext>
            </a:extLst>
          </p:cNvPr>
          <p:cNvSpPr txBox="1"/>
          <p:nvPr/>
        </p:nvSpPr>
        <p:spPr>
          <a:xfrm>
            <a:off x="2120348" y="238539"/>
            <a:ext cx="795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2"/>
                </a:solidFill>
              </a:rPr>
              <a:t>Dataset Description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C067682-521D-49B7-80EF-BAE85FD43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59441"/>
              </p:ext>
            </p:extLst>
          </p:nvPr>
        </p:nvGraphicFramePr>
        <p:xfrm>
          <a:off x="303596" y="1312960"/>
          <a:ext cx="11583604" cy="4444041"/>
        </p:xfrm>
        <a:graphic>
          <a:graphicData uri="http://schemas.openxmlformats.org/drawingml/2006/table">
            <a:tbl>
              <a:tblPr/>
              <a:tblGrid>
                <a:gridCol w="1429673">
                  <a:extLst>
                    <a:ext uri="{9D8B030D-6E8A-4147-A177-3AD203B41FA5}">
                      <a16:colId xmlns:a16="http://schemas.microsoft.com/office/drawing/2014/main" val="1908663930"/>
                    </a:ext>
                  </a:extLst>
                </a:gridCol>
                <a:gridCol w="7635756">
                  <a:extLst>
                    <a:ext uri="{9D8B030D-6E8A-4147-A177-3AD203B41FA5}">
                      <a16:colId xmlns:a16="http://schemas.microsoft.com/office/drawing/2014/main" val="2303012751"/>
                    </a:ext>
                  </a:extLst>
                </a:gridCol>
                <a:gridCol w="1738353">
                  <a:extLst>
                    <a:ext uri="{9D8B030D-6E8A-4147-A177-3AD203B41FA5}">
                      <a16:colId xmlns:a16="http://schemas.microsoft.com/office/drawing/2014/main" val="1292799887"/>
                    </a:ext>
                  </a:extLst>
                </a:gridCol>
                <a:gridCol w="779822">
                  <a:extLst>
                    <a:ext uri="{9D8B030D-6E8A-4147-A177-3AD203B41FA5}">
                      <a16:colId xmlns:a16="http://schemas.microsoft.com/office/drawing/2014/main" val="4261541912"/>
                    </a:ext>
                  </a:extLst>
                </a:gridCol>
              </a:tblGrid>
              <a:tr h="21162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Variable Name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Data Type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938917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Player's Id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107803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assists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enemy players this player damaged that were killed by teammates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No. of units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2525291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boosts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Boost items used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202823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damageDealt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 damage dealt. Note – Self inflicted damage is subtracted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</a:t>
                      </a:r>
                      <a:r>
                        <a:rPr kumimoji="0" lang="en-IN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Continous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87856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DBNOs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enemy players knocked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0001737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headshotKills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enemy players killed with headshots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734252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heals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heal items used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033375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kills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enemy players killed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119255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killStreaks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Max number of enemy players killed in a short amount of time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36099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matchType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Game mode – Solo/ Duo/ Squad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Categorical Nominal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120264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revives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times this player revived teammates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520545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rideDistance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 Distance travelled in vehicles measured in meters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Numerical Continuous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meters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892376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roadKills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kills while in a vehicle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No. of units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158545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swimDistance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 distance travelled by swimming measured in meters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Numerical Continuous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meters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996169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teamKills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times this player killed a teammate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407520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vehicleDestroys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vehicles destroyed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829113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walkDistance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Total distance travelled on foot measured in meters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Numerical Continuous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meters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33928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weaponsAcquired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weapons picked up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  <a:endParaRPr kumimoji="0" lang="en-IN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777581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winPoints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Win-Based External ranking of the player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Numerical Discrete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No. of units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126034"/>
                  </a:ext>
                </a:extLst>
              </a:tr>
              <a:tr h="211621"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winPlacePerc</a:t>
                      </a:r>
                      <a:endParaRPr lang="en-IN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The target of prediction ranging between 0 and 1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2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Numerical Continuous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 marL="5803" marR="5803" marT="58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6448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D16E284-4369-4501-A81B-BAD6E0BA4DB2}"/>
              </a:ext>
            </a:extLst>
          </p:cNvPr>
          <p:cNvSpPr txBox="1"/>
          <p:nvPr/>
        </p:nvSpPr>
        <p:spPr>
          <a:xfrm>
            <a:off x="303597" y="759553"/>
            <a:ext cx="1158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Data source : Kaggle : https://www.kaggle.com/c/pubg-finish-placement-prediction/data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1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9AB65E-0A95-4943-A53C-BF07F0B384BA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500"/>
              </a:lnSpc>
            </a:pP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25801-9C58-40EA-8D93-3414E69C8D3E}"/>
              </a:ext>
            </a:extLst>
          </p:cNvPr>
          <p:cNvSpPr txBox="1"/>
          <p:nvPr/>
        </p:nvSpPr>
        <p:spPr>
          <a:xfrm>
            <a:off x="2120348" y="238539"/>
            <a:ext cx="795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2"/>
                </a:solidFill>
              </a:rPr>
              <a:t>Data Description cont.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6E284-4369-4501-A81B-BAD6E0BA4DB2}"/>
              </a:ext>
            </a:extLst>
          </p:cNvPr>
          <p:cNvSpPr txBox="1"/>
          <p:nvPr/>
        </p:nvSpPr>
        <p:spPr>
          <a:xfrm>
            <a:off x="298603" y="1000298"/>
            <a:ext cx="11583603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</a:rPr>
              <a:t>Population of Interest </a:t>
            </a:r>
            <a:r>
              <a:rPr lang="en-IN" dirty="0">
                <a:solidFill>
                  <a:schemeClr val="bg1"/>
                </a:solidFill>
              </a:rPr>
              <a:t>: Millennials (Age range – 15 to 35)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</a:rPr>
              <a:t>Original Dataset </a:t>
            </a:r>
            <a:r>
              <a:rPr lang="en-IN" dirty="0">
                <a:solidFill>
                  <a:schemeClr val="bg1"/>
                </a:solidFill>
              </a:rPr>
              <a:t>: 1.93 million observations</a:t>
            </a:r>
          </a:p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</a:rPr>
              <a:t>Sampled Dataset </a:t>
            </a:r>
            <a:r>
              <a:rPr lang="en-IN" dirty="0">
                <a:solidFill>
                  <a:schemeClr val="bg1"/>
                </a:solidFill>
              </a:rPr>
              <a:t>: 15000 observations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DA4BE-9547-427F-850C-C8B0FB467D1C}"/>
              </a:ext>
            </a:extLst>
          </p:cNvPr>
          <p:cNvSpPr txBox="1"/>
          <p:nvPr/>
        </p:nvSpPr>
        <p:spPr>
          <a:xfrm>
            <a:off x="298603" y="2411635"/>
            <a:ext cx="11277600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bg1"/>
                </a:solidFill>
              </a:rPr>
              <a:t>Since the original dataset was very large, we used the RAND() in excel and sampled the data</a:t>
            </a:r>
          </a:p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bg1"/>
                </a:solidFill>
              </a:rPr>
              <a:t>There are three types of matches and our sample data contains 5000 records of each type</a:t>
            </a:r>
          </a:p>
        </p:txBody>
      </p:sp>
      <p:pic>
        <p:nvPicPr>
          <p:cNvPr id="13314" name="Picture 2" descr="https://attachment.outlook.office.net/owa/mmuthu@syr.edu/service.svc/s/GetFileAttachment?id=AAMkAGI0MWNjNjUwLTdiODItNDEwOS1hMzIyLTQ0ZjQ2MmIxOWFiYQBGAAAAAAASD1a3i4VMSZAXvmf7mxV7BwDpdyKPCrsIS5fo75D4r5b4AAAAAAEMAADpdyKPCrsIS5fo75D4r5b4AAC4u4aZAAABEgAQAKrXweM1mfFDnxWj2hzQvS4%3D&amp;X-OWA-CANARY=1GaU7D1FO0e-Kyx0Tea8GRBgVll-XNYYQ3qaNoBbzj1vKBHSuvk1twDZF0CrViVtc4qAwGhVBgM.&amp;token=eyJhbGciOiJSUzI1NiIsImtpZCI6IjA2MDBGOUY2NzQ2MjA3MzdFNzM0MDRFMjg3QzQ1QTgxOENCN0NFQjgiLCJ4NXQiOiJCZ0Q1OW5SaUJ6Zm5OQVRpaDhSYWdZeTN6cmciLCJ0eXAiOiJKV1QifQ.eyJ2ZXIiOiJFeGNoYW5nZS5DYWxsYmFjay5WMSIsImFwcGN0eHNlbmRlciI6Ik93YURvd25sb2FkQDQyNzhhNDAyLTFhOWUtNGViOS04NDE0LWZmYjU1YTVmY2YxZSIsImFwcGN0eCI6IntcIm1zZXhjaHByb3RcIjpcIm93YVwiLFwicHJpbWFyeXNpZFwiOlwiUy0xLTUtMjEtMzk3MDQ2NzEyNi0yNTgyNjE0ODY1LTEyMzUyODQ3NDgtNDY0NDE1MzBcIixcInB1aWRcIjpcIjExNTM5NzcwMjU3MTM0MDY1NzhcIixcIm9pZFwiOlwiZmE2NzIxZDYtNmJhZC00MzEzLTk3NWQtY2M3YzIwMDZiMThlXCIsXCJzY29wZVwiOlwiT3dhRG93bmxvYWRcIn0iLCJuYmYiOjE1NDQyMTI2MzEsImV4cCI6MTU0NDIxMzIzMSwiaXNzIjoiMDAwMDAwMDItMDAwMC0wZmYxLWNlMDAtMDAwMDAwMDAwMDAwQDQyNzhhNDAyLTFhOWUtNGViOS04NDE0LWZmYjU1YTVmY2YxZSIsImF1ZCI6IjAwMDAwMDAyLTAwMDAtMGZmMS1jZTAwLTAwMDAwMDAwMDAwMC9hdHRhY2htZW50Lm91dGxvb2sub2ZmaWNlLm5ldEA0Mjc4YTQwMi0xYTllLTRlYjktODQxNC1mZmI1NWE1ZmNmMWUifQ.lfde3ipdDpiOMWveogDBv6xROj3KpQllKYX6y9t1Ejf86-4RtNFkFXwANMOclgv2SK6nUkLI-bccVGLTz5QzgqkDjieQxOTRbK7Y9K1tWpCo-N84QsSMepjRdmEkJA74Hr3PJAqjCK9844BcdVCiVhpm0k79_jYjV3G22uSr8nPlcvKisctx_MyFwIXndMFMSZ8-DmPM8BotbTr809yEzsFzNDYN-iIo6JNI_RSifQlqJsVbwgHGjynrnQvGenyKe_5SBxPC04bZkNnVaQUKM1W6G0gAzT6piUKdpzHIqKnQs_gNZusMZLNumG9ZIi1kIKhyKpsSD7D0qW48D-VP-g&amp;owa=outlook.office.com&amp;isImagePreview=True">
            <a:extLst>
              <a:ext uri="{FF2B5EF4-FFF2-40B4-BE49-F238E27FC236}">
                <a16:creationId xmlns:a16="http://schemas.microsoft.com/office/drawing/2014/main" id="{1ADDEB9F-6A54-4CE0-B422-BB8186B17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31"/>
          <a:stretch/>
        </p:blipFill>
        <p:spPr bwMode="auto">
          <a:xfrm>
            <a:off x="298603" y="3429000"/>
            <a:ext cx="7458075" cy="297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102;p13" descr="Related image">
            <a:extLst>
              <a:ext uri="{FF2B5EF4-FFF2-40B4-BE49-F238E27FC236}">
                <a16:creationId xmlns:a16="http://schemas.microsoft.com/office/drawing/2014/main" id="{4DB37FCB-0DFE-449F-9140-9519F15F7B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3806"/>
          <a:stretch/>
        </p:blipFill>
        <p:spPr>
          <a:xfrm>
            <a:off x="7655434" y="288235"/>
            <a:ext cx="4975348" cy="56928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3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C814-E90B-4503-A79D-76CF1BE2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B51C-0CB2-4E89-B8BA-EDD5C32E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93ECE-432A-4241-939A-425DB63F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6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DAD2F9-E5A6-4BED-A64B-D721A9433B20}"/>
              </a:ext>
            </a:extLst>
          </p:cNvPr>
          <p:cNvSpPr/>
          <p:nvPr/>
        </p:nvSpPr>
        <p:spPr>
          <a:xfrm>
            <a:off x="301487" y="5411450"/>
            <a:ext cx="558518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PART 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DESCRIPTIVE ANALYSIS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0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795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Weapon</a:t>
            </a:r>
            <a:r>
              <a:rPr lang="en-IN" sz="4000" b="1" dirty="0">
                <a:solidFill>
                  <a:schemeClr val="bg2"/>
                </a:solidFill>
              </a:rPr>
              <a:t> Statistics</a:t>
            </a:r>
          </a:p>
        </p:txBody>
      </p:sp>
      <p:sp>
        <p:nvSpPr>
          <p:cNvPr id="12" name="Google Shape;103;p13">
            <a:extLst>
              <a:ext uri="{FF2B5EF4-FFF2-40B4-BE49-F238E27FC236}">
                <a16:creationId xmlns:a16="http://schemas.microsoft.com/office/drawing/2014/main" id="{359ACE18-B0A0-4538-8112-F15A22AC3124}"/>
              </a:ext>
            </a:extLst>
          </p:cNvPr>
          <p:cNvSpPr txBox="1"/>
          <p:nvPr/>
        </p:nvSpPr>
        <p:spPr>
          <a:xfrm>
            <a:off x="595104" y="3248950"/>
            <a:ext cx="7356764" cy="282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sym typeface="Calibri"/>
              </a:rPr>
              <a:t>On average a player acquires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3.7 </a:t>
            </a:r>
            <a:r>
              <a:rPr lang="en-IN" dirty="0">
                <a:solidFill>
                  <a:schemeClr val="bg1"/>
                </a:solidFill>
                <a:sym typeface="Calibri"/>
              </a:rPr>
              <a:t>weapons in a single game</a:t>
            </a:r>
          </a:p>
          <a:p>
            <a:pPr lvl="0"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83% </a:t>
            </a:r>
            <a:r>
              <a:rPr lang="en-IN" dirty="0">
                <a:solidFill>
                  <a:schemeClr val="bg1"/>
                </a:solidFill>
                <a:sym typeface="Calibri"/>
              </a:rPr>
              <a:t>of the players acquire more than 1 weapon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sym typeface="Calibri"/>
              </a:rPr>
              <a:t>Only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 6% </a:t>
            </a:r>
            <a:r>
              <a:rPr lang="en-IN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of the players didn’t acquire any weapon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The maximum number of weapons acquired by a player* is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31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sym typeface="Calibri"/>
              </a:rPr>
              <a:t>The Standard Deviation is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2.42</a:t>
            </a:r>
          </a:p>
        </p:txBody>
      </p:sp>
      <p:pic>
        <p:nvPicPr>
          <p:cNvPr id="15362" name="Picture 2" descr="Image result for pubg weapons png">
            <a:extLst>
              <a:ext uri="{FF2B5EF4-FFF2-40B4-BE49-F238E27FC236}">
                <a16:creationId xmlns:a16="http://schemas.microsoft.com/office/drawing/2014/main" id="{B363ED0B-7423-4BC3-BB99-85888C02C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73946">
            <a:off x="1298359" y="-1282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E112B-34D4-40DC-8EB3-977463A7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939" y="2147158"/>
            <a:ext cx="5078896" cy="340993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5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7951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Kill</a:t>
            </a:r>
            <a:r>
              <a:rPr lang="en-IN" sz="4000" b="1" dirty="0">
                <a:solidFill>
                  <a:schemeClr val="bg2"/>
                </a:solidFill>
              </a:rPr>
              <a:t> Statistics</a:t>
            </a:r>
          </a:p>
        </p:txBody>
      </p:sp>
      <p:sp>
        <p:nvSpPr>
          <p:cNvPr id="12" name="Google Shape;103;p13">
            <a:extLst>
              <a:ext uri="{FF2B5EF4-FFF2-40B4-BE49-F238E27FC236}">
                <a16:creationId xmlns:a16="http://schemas.microsoft.com/office/drawing/2014/main" id="{359ACE18-B0A0-4538-8112-F15A22AC3124}"/>
              </a:ext>
            </a:extLst>
          </p:cNvPr>
          <p:cNvSpPr txBox="1"/>
          <p:nvPr/>
        </p:nvSpPr>
        <p:spPr>
          <a:xfrm>
            <a:off x="485773" y="3113121"/>
            <a:ext cx="6006971" cy="338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sym typeface="Calibri"/>
              </a:rPr>
              <a:t>On average, a player kills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0.89 </a:t>
            </a:r>
            <a:r>
              <a:rPr lang="en-IN" dirty="0">
                <a:solidFill>
                  <a:schemeClr val="bg1"/>
                </a:solidFill>
                <a:sym typeface="Calibri"/>
              </a:rPr>
              <a:t>enemies in a single game</a:t>
            </a:r>
          </a:p>
          <a:p>
            <a:pPr lvl="0"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sym typeface="Calibri"/>
              </a:rPr>
              <a:t>If a player kills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7</a:t>
            </a:r>
            <a:r>
              <a:rPr lang="en-IN" dirty="0">
                <a:solidFill>
                  <a:schemeClr val="bg1"/>
                </a:solidFill>
                <a:sym typeface="Calibri"/>
              </a:rPr>
              <a:t> enemies in a match, the player has already exceeded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99%</a:t>
            </a:r>
            <a:r>
              <a:rPr lang="en-IN" dirty="0">
                <a:solidFill>
                  <a:schemeClr val="bg1"/>
                </a:solidFill>
                <a:sym typeface="Calibri"/>
              </a:rPr>
              <a:t> of other players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56.8% </a:t>
            </a:r>
            <a:r>
              <a:rPr lang="en-IN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of the players didn’t kill any enemy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The maximum number of enemies killed by a player* is </a:t>
            </a:r>
            <a:r>
              <a:rPr lang="en-IN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 lang="en-IN" sz="2800" dirty="0">
              <a:solidFill>
                <a:srgbClr val="FF0000"/>
              </a:solidFill>
              <a:latin typeface="Calibri"/>
              <a:sym typeface="Calibri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chemeClr val="bg1"/>
                </a:solidFill>
                <a:sym typeface="Calibri"/>
              </a:rPr>
              <a:t>The Standard Deviation is </a:t>
            </a:r>
            <a:r>
              <a:rPr lang="en-IN" sz="2800" dirty="0">
                <a:solidFill>
                  <a:srgbClr val="FF0000"/>
                </a:solidFill>
                <a:latin typeface="Calibri"/>
                <a:sym typeface="Calibri"/>
              </a:rPr>
              <a:t>1.53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65D01C6-DE95-41F6-8AF4-3A1181B971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9997885"/>
              </p:ext>
            </p:extLst>
          </p:nvPr>
        </p:nvGraphicFramePr>
        <p:xfrm>
          <a:off x="7087848" y="450788"/>
          <a:ext cx="4164922" cy="2978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Google Shape;156;p22">
            <a:extLst>
              <a:ext uri="{FF2B5EF4-FFF2-40B4-BE49-F238E27FC236}">
                <a16:creationId xmlns:a16="http://schemas.microsoft.com/office/drawing/2014/main" id="{12D05081-A3D0-4C0C-8359-8A07D53A5D83}"/>
              </a:ext>
            </a:extLst>
          </p:cNvPr>
          <p:cNvPicPr preferRelativeResize="0"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9214" y="3879788"/>
            <a:ext cx="4722189" cy="2765551"/>
          </a:xfrm>
          <a:prstGeom prst="rect">
            <a:avLst/>
          </a:prstGeom>
          <a:noFill/>
        </p:spPr>
      </p:pic>
      <p:pic>
        <p:nvPicPr>
          <p:cNvPr id="10" name="Content Placeholder 7" descr="Skull and Crossbones isolated over white background Stock Vector - 12483479">
            <a:extLst>
              <a:ext uri="{FF2B5EF4-FFF2-40B4-BE49-F238E27FC236}">
                <a16:creationId xmlns:a16="http://schemas.microsoft.com/office/drawing/2014/main" id="{1DA75C83-FDF6-4237-A7C4-4BEB55BD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19" b="89770" l="6667" r="92222">
                        <a14:foregroundMark x1="51333" y1="29156" x2="51333" y2="29156"/>
                        <a14:foregroundMark x1="44889" y1="24297" x2="44889" y2="24297"/>
                        <a14:foregroundMark x1="40000" y1="28389" x2="40000" y2="28389"/>
                        <a14:foregroundMark x1="47111" y1="29412" x2="47111" y2="29412"/>
                        <a14:foregroundMark x1="20667" y1="29412" x2="20667" y2="29412"/>
                        <a14:foregroundMark x1="52000" y1="36061" x2="52000" y2="36061"/>
                        <a14:foregroundMark x1="24222" y1="73913" x2="24222" y2="73913"/>
                        <a14:foregroundMark x1="11111" y1="78261" x2="11111" y2="78261"/>
                        <a14:foregroundMark x1="6667" y1="78517" x2="6667" y2="78517"/>
                        <a14:foregroundMark x1="54222" y1="29923" x2="54222" y2="29923"/>
                        <a14:foregroundMark x1="81778" y1="33248" x2="81778" y2="33248"/>
                        <a14:foregroundMark x1="90444" y1="27366" x2="90444" y2="27366"/>
                        <a14:foregroundMark x1="92222" y1="27366" x2="92222" y2="27366"/>
                        <a14:foregroundMark x1="37556" y1="73913" x2="37556" y2="73913"/>
                        <a14:foregroundMark x1="76889" y1="69309" x2="76889" y2="693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04" y="993686"/>
            <a:ext cx="2679095" cy="232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871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CB348-4C2A-41CB-9B84-831E65174C10}"/>
              </a:ext>
            </a:extLst>
          </p:cNvPr>
          <p:cNvSpPr/>
          <p:nvPr/>
        </p:nvSpPr>
        <p:spPr>
          <a:xfrm>
            <a:off x="0" y="0"/>
            <a:ext cx="12180811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6E947C-6897-46BC-9307-2E1FAD4F434D}"/>
              </a:ext>
            </a:extLst>
          </p:cNvPr>
          <p:cNvSpPr txBox="1"/>
          <p:nvPr/>
        </p:nvSpPr>
        <p:spPr>
          <a:xfrm>
            <a:off x="595104" y="450788"/>
            <a:ext cx="11083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Walk </a:t>
            </a:r>
            <a:r>
              <a:rPr lang="en-IN" sz="4000" b="1" dirty="0">
                <a:solidFill>
                  <a:schemeClr val="bg2"/>
                </a:solidFill>
              </a:rPr>
              <a:t>&amp;</a:t>
            </a:r>
            <a:r>
              <a:rPr lang="en-IN" sz="4000" b="1" dirty="0">
                <a:solidFill>
                  <a:srgbClr val="FF0000"/>
                </a:solidFill>
              </a:rPr>
              <a:t> Ride </a:t>
            </a:r>
            <a:r>
              <a:rPr lang="en-IN" sz="4000" b="1" dirty="0">
                <a:solidFill>
                  <a:schemeClr val="bg2"/>
                </a:solidFill>
              </a:rPr>
              <a:t>Statistics – Pivot Table &amp; Pivot Chart</a:t>
            </a:r>
          </a:p>
        </p:txBody>
      </p:sp>
      <p:sp>
        <p:nvSpPr>
          <p:cNvPr id="12" name="Google Shape;103;p13">
            <a:extLst>
              <a:ext uri="{FF2B5EF4-FFF2-40B4-BE49-F238E27FC236}">
                <a16:creationId xmlns:a16="http://schemas.microsoft.com/office/drawing/2014/main" id="{359ACE18-B0A0-4538-8112-F15A22AC3124}"/>
              </a:ext>
            </a:extLst>
          </p:cNvPr>
          <p:cNvSpPr txBox="1"/>
          <p:nvPr/>
        </p:nvSpPr>
        <p:spPr>
          <a:xfrm>
            <a:off x="595104" y="1479784"/>
            <a:ext cx="6352348" cy="4138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average a player walks </a:t>
            </a:r>
            <a:r>
              <a:rPr lang="en-US" sz="2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1250 </a:t>
            </a:r>
            <a:r>
              <a:rPr lang="en-US" sz="2800" dirty="0">
                <a:solidFill>
                  <a:srgbClr val="FF0000"/>
                </a:solidFill>
                <a:latin typeface="Calibri"/>
                <a:sym typeface="Calibri"/>
              </a:rPr>
              <a:t>meters</a:t>
            </a:r>
            <a:r>
              <a:rPr lang="en-US" dirty="0">
                <a:solidFill>
                  <a:schemeClr val="bg1"/>
                </a:solidFill>
                <a:latin typeface="Calibri"/>
                <a:sym typeface="Calibri"/>
              </a:rPr>
              <a:t> and rides </a:t>
            </a:r>
            <a:r>
              <a:rPr lang="en-US" sz="2800" b="0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768 meters 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 a </a:t>
            </a:r>
            <a:r>
              <a:rPr lang="en-US" sz="2800" dirty="0">
                <a:solidFill>
                  <a:srgbClr val="FF0000"/>
                </a:solidFill>
                <a:latin typeface="Calibri"/>
                <a:sym typeface="Calibri"/>
              </a:rPr>
              <a:t>squad battle </a:t>
            </a:r>
            <a:r>
              <a:rPr lang="en-US" sz="1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which is the highest compared to Duo and Solo battles</a:t>
            </a:r>
          </a:p>
          <a:p>
            <a:pPr lvl="0"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4%</a:t>
            </a:r>
            <a:r>
              <a:rPr lang="en-IN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of the players die even before they start moving on the ground i.e., they were shot dead immediately after they jumped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9551 meters </a:t>
            </a:r>
            <a:r>
              <a:rPr lang="en-IN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is the maximum distance walked by a player*</a:t>
            </a:r>
          </a:p>
          <a:p>
            <a:pPr>
              <a:lnSpc>
                <a:spcPct val="150000"/>
              </a:lnSpc>
            </a:pPr>
            <a:endParaRPr lang="en-IN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50000"/>
              </a:lnSpc>
            </a:pPr>
            <a:endParaRPr sz="1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 descr="https://attachment.outlook.office.net/owa/mmuthu@syr.edu/service.svc/s/GetFileAttachment?id=AAMkAGI0MWNjNjUwLTdiODItNDEwOS1hMzIyLTQ0ZjQ2MmIxOWFiYQBGAAAAAAASD1a3i4VMSZAXvmf7mxV7BwDpdyKPCrsIS5fo75D4r5b4AAAAAAEMAADpdyKPCrsIS5fo75D4r5b4AAC4u4aaAAABEgAQAJNy5b9kFOZIpvatePKERA8%3D&amp;X-OWA-CANARY=CRgXdB_bCEu52aSUR093WEC9GmKFXNYY6bkfzlvR2wv1zSlhbqJ0SSbvJgOghTi5xxBsQN1RPGU.&amp;token=eyJhbGciOiJSUzI1NiIsImtpZCI6IjA2MDBGOUY2NzQ2MjA3MzdFNzM0MDRFMjg3QzQ1QTgxOENCN0NFQjgiLCJ4NXQiOiJCZ0Q1OW5SaUJ6Zm5OQVRpaDhSYWdZeTN6cmciLCJ0eXAiOiJKV1QifQ.eyJ2ZXIiOiJFeGNoYW5nZS5DYWxsYmFjay5WMSIsImFwcGN0eHNlbmRlciI6Ik93YURvd25sb2FkQDQyNzhhNDAyLTFhOWUtNGViOS04NDE0LWZmYjU1YTVmY2YxZSIsImFwcGN0eCI6IntcIm1zZXhjaHByb3RcIjpcIm93YVwiLFwicHJpbWFyeXNpZFwiOlwiUy0xLTUtMjEtMzk3MDQ2NzEyNi0yNTgyNjE0ODY1LTEyMzUyODQ3NDgtNDY0NDE1MzBcIixcInB1aWRcIjpcIjExNTM5NzcwMjU3MTM0MDY1NzhcIixcIm9pZFwiOlwiZmE2NzIxZDYtNmJhZC00MzEzLTk3NWQtY2M3YzIwMDZiMThlXCIsXCJzY29wZVwiOlwiT3dhRG93bmxvYWRcIn0iLCJuYmYiOjE1NDQyMTU2MzMsImV4cCI6MTU0NDIxNjIzMywiaXNzIjoiMDAwMDAwMDItMDAwMC0wZmYxLWNlMDAtMDAwMDAwMDAwMDAwQDQyNzhhNDAyLTFhOWUtNGViOS04NDE0LWZmYjU1YTVmY2YxZSIsImF1ZCI6IjAwMDAwMDAyLTAwMDAtMGZmMS1jZTAwLTAwMDAwMDAwMDAwMC9hdHRhY2htZW50Lm91dGxvb2sub2ZmaWNlLm5ldEA0Mjc4YTQwMi0xYTllLTRlYjktODQxNC1mZmI1NWE1ZmNmMWUifQ.CGx7JIf-tN1A_pAEtCfhDFe6Y1tWp7ay2xrFJLPvyeROTbJ0mqf6dZwO2vDsLNRO-J1Zh5FPYnO53S-nrW1zV80rOy-sGZdHTTyy9YZbCrYV1l9c9lqaQIOQN3PQPdSS0tyzFg_aBDzXFJgKDwTHPUzWJS9F8VlcDcDQQja0aTX9JwyHCz9VwTi6DiH4hWC2fcLAvYiJ45KQKv3D6R02XY6lkRr1S2RCrt2O-fAvqNLYErGCMQ_Q-W9_psWA2Lg_XQqQKWOxmhcwGxQOjn0qsSBJ2YJkOmv1fm-z_oG8mqp6KfITzMjpbXCHOtpUEBTaxZ9xTAS2jiB99LAa08jZIQ&amp;owa=outlook.office.com&amp;isImagePreview=True">
            <a:extLst>
              <a:ext uri="{FF2B5EF4-FFF2-40B4-BE49-F238E27FC236}">
                <a16:creationId xmlns:a16="http://schemas.microsoft.com/office/drawing/2014/main" id="{81A108BB-6453-4193-A747-E908763FB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451" y="1609462"/>
            <a:ext cx="5108713" cy="265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C451912-8B52-43EF-9BE3-A9316D87EB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157194"/>
              </p:ext>
            </p:extLst>
          </p:nvPr>
        </p:nvGraphicFramePr>
        <p:xfrm>
          <a:off x="595104" y="4542845"/>
          <a:ext cx="11461060" cy="1993574"/>
        </p:xfrm>
        <a:graphic>
          <a:graphicData uri="http://schemas.openxmlformats.org/drawingml/2006/table">
            <a:tbl>
              <a:tblPr/>
              <a:tblGrid>
                <a:gridCol w="1065786">
                  <a:extLst>
                    <a:ext uri="{9D8B030D-6E8A-4147-A177-3AD203B41FA5}">
                      <a16:colId xmlns:a16="http://schemas.microsoft.com/office/drawing/2014/main" val="3483235034"/>
                    </a:ext>
                  </a:extLst>
                </a:gridCol>
                <a:gridCol w="1884433">
                  <a:extLst>
                    <a:ext uri="{9D8B030D-6E8A-4147-A177-3AD203B41FA5}">
                      <a16:colId xmlns:a16="http://schemas.microsoft.com/office/drawing/2014/main" val="2030298140"/>
                    </a:ext>
                  </a:extLst>
                </a:gridCol>
                <a:gridCol w="1590956">
                  <a:extLst>
                    <a:ext uri="{9D8B030D-6E8A-4147-A177-3AD203B41FA5}">
                      <a16:colId xmlns:a16="http://schemas.microsoft.com/office/drawing/2014/main" val="3056873058"/>
                    </a:ext>
                  </a:extLst>
                </a:gridCol>
                <a:gridCol w="1791756">
                  <a:extLst>
                    <a:ext uri="{9D8B030D-6E8A-4147-A177-3AD203B41FA5}">
                      <a16:colId xmlns:a16="http://schemas.microsoft.com/office/drawing/2014/main" val="2107393518"/>
                    </a:ext>
                  </a:extLst>
                </a:gridCol>
                <a:gridCol w="1838095">
                  <a:extLst>
                    <a:ext uri="{9D8B030D-6E8A-4147-A177-3AD203B41FA5}">
                      <a16:colId xmlns:a16="http://schemas.microsoft.com/office/drawing/2014/main" val="2736300643"/>
                    </a:ext>
                  </a:extLst>
                </a:gridCol>
                <a:gridCol w="1544617">
                  <a:extLst>
                    <a:ext uri="{9D8B030D-6E8A-4147-A177-3AD203B41FA5}">
                      <a16:colId xmlns:a16="http://schemas.microsoft.com/office/drawing/2014/main" val="3984619591"/>
                    </a:ext>
                  </a:extLst>
                </a:gridCol>
                <a:gridCol w="1745417">
                  <a:extLst>
                    <a:ext uri="{9D8B030D-6E8A-4147-A177-3AD203B41FA5}">
                      <a16:colId xmlns:a16="http://schemas.microsoft.com/office/drawing/2014/main" val="696404357"/>
                    </a:ext>
                  </a:extLst>
                </a:gridCol>
              </a:tblGrid>
              <a:tr h="315439"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Average of walkDistance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Max of walkDistance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StdDev of walkDistance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Average of rideDistance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Max of rideDistance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StdDev of rideDistance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868015"/>
                  </a:ext>
                </a:extLst>
              </a:tr>
              <a:tr h="454232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duo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1104.340954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7474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1089.777542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729.7968073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19600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1632.853816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138858"/>
                  </a:ext>
                </a:extLst>
              </a:tr>
              <a:tr h="454232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solo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1002.745454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9551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1058.311619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636.9459998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13650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1538.66055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769604"/>
                  </a:ext>
                </a:extLst>
              </a:tr>
              <a:tr h="454232">
                <a:tc>
                  <a:txBody>
                    <a:bodyPr/>
                    <a:lstStyle/>
                    <a:p>
                      <a:r>
                        <a:rPr lang="en-IN">
                          <a:effectLst/>
                        </a:rPr>
                        <a:t>squad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1250.385439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9488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1182.60712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767.6186467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19850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/>
                        <a:t>1694.780622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612516"/>
                  </a:ext>
                </a:extLst>
              </a:tr>
              <a:tr h="315439">
                <a:tc>
                  <a:txBody>
                    <a:bodyPr/>
                    <a:lstStyle/>
                    <a:p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1119.157282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9551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1116.049299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711.4538179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>
                          <a:effectLst/>
                          <a:latin typeface="Calibri" panose="020F0502020204030204" pitchFamily="34" charset="0"/>
                        </a:rPr>
                        <a:t>19850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100" b="1" dirty="0">
                          <a:effectLst/>
                          <a:latin typeface="Calibri" panose="020F0502020204030204" pitchFamily="34" charset="0"/>
                        </a:rPr>
                        <a:t>1624.187797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575345"/>
                  </a:ext>
                </a:extLst>
              </a:tr>
            </a:tbl>
          </a:graphicData>
        </a:graphic>
      </p:graphicFrame>
      <p:sp>
        <p:nvSpPr>
          <p:cNvPr id="23" name="Rectangle 4">
            <a:extLst>
              <a:ext uri="{FF2B5EF4-FFF2-40B4-BE49-F238E27FC236}">
                <a16:creationId xmlns:a16="http://schemas.microsoft.com/office/drawing/2014/main" id="{1038D75F-F3EE-43A4-B1EA-8B07B7440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104" y="4112854"/>
            <a:ext cx="148283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82516-3BA3-9C40-B24A-3CA9929EC3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7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1823</TotalTime>
  <Words>2060</Words>
  <Application>Microsoft Macintosh PowerPoint</Application>
  <PresentationFormat>Widescreen</PresentationFormat>
  <Paragraphs>415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Omkar Kamal Mutreja</dc:creator>
  <cp:lastModifiedBy>Omkar Kamal Mutreja</cp:lastModifiedBy>
  <cp:revision>210</cp:revision>
  <dcterms:created xsi:type="dcterms:W3CDTF">2018-11-08T21:47:55Z</dcterms:created>
  <dcterms:modified xsi:type="dcterms:W3CDTF">2018-12-09T02:51:36Z</dcterms:modified>
</cp:coreProperties>
</file>